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0" r:id="rId4"/>
    <p:sldId id="257" r:id="rId5"/>
    <p:sldId id="282" r:id="rId6"/>
    <p:sldId id="273" r:id="rId7"/>
    <p:sldId id="283" r:id="rId8"/>
    <p:sldId id="274" r:id="rId9"/>
    <p:sldId id="281" r:id="rId10"/>
    <p:sldId id="275" r:id="rId11"/>
    <p:sldId id="284" r:id="rId12"/>
    <p:sldId id="258" r:id="rId13"/>
    <p:sldId id="269" r:id="rId14"/>
    <p:sldId id="289" r:id="rId15"/>
    <p:sldId id="259" r:id="rId16"/>
    <p:sldId id="261" r:id="rId17"/>
    <p:sldId id="290" r:id="rId18"/>
    <p:sldId id="263" r:id="rId19"/>
    <p:sldId id="264" r:id="rId20"/>
    <p:sldId id="277" r:id="rId21"/>
    <p:sldId id="288" r:id="rId22"/>
    <p:sldId id="271" r:id="rId23"/>
    <p:sldId id="262" r:id="rId24"/>
    <p:sldId id="265" r:id="rId25"/>
    <p:sldId id="280" r:id="rId26"/>
    <p:sldId id="272" r:id="rId27"/>
    <p:sldId id="270" r:id="rId28"/>
    <p:sldId id="266" r:id="rId29"/>
    <p:sldId id="286" r:id="rId30"/>
    <p:sldId id="267" r:id="rId31"/>
    <p:sldId id="278" r:id="rId32"/>
    <p:sldId id="276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66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39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42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92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83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83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8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90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83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4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28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7223-0A40-490E-A7B8-545DD5D92513}" type="datetimeFigureOut">
              <a:rPr lang="nl-NL" smtClean="0"/>
              <a:t>21-8-2016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A0CD-9A7D-4664-9CE2-F9BD4CE88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83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62309"/>
            <a:ext cx="9144000" cy="477040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WWW.DEUGDELIJKBESTUURARUBA.ORG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236234"/>
            <a:ext cx="9144000" cy="13025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OP WEG NAAR DEUGDELIJK BESTUUR</a:t>
            </a:r>
            <a:endParaRPr lang="nl-NL" sz="3600" dirty="0"/>
          </a:p>
        </p:txBody>
      </p:sp>
      <p:pic>
        <p:nvPicPr>
          <p:cNvPr id="6" name="Afbeelding 5" descr="C:\Users\Armand\Downloads\logo-NL-HQ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2" y="69012"/>
            <a:ext cx="4517150" cy="446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1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3- DUBIEUZE PROJECTEN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ARA </a:t>
            </a:r>
            <a:r>
              <a:rPr lang="en-US" dirty="0" smtClean="0"/>
              <a:t>→	- In </a:t>
            </a:r>
            <a:r>
              <a:rPr lang="en-US" dirty="0" err="1" smtClean="0"/>
              <a:t>praktisch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overheidsprojecten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			  </a:t>
            </a:r>
            <a:r>
              <a:rPr lang="en-US" dirty="0" err="1" smtClean="0"/>
              <a:t>wettelijke</a:t>
            </a:r>
            <a:r>
              <a:rPr lang="en-US" dirty="0" smtClean="0"/>
              <a:t> </a:t>
            </a:r>
            <a:r>
              <a:rPr lang="en-US" dirty="0" err="1" smtClean="0"/>
              <a:t>bepalingen</a:t>
            </a:r>
            <a:r>
              <a:rPr lang="en-US" dirty="0" smtClean="0"/>
              <a:t> </a:t>
            </a:r>
            <a:r>
              <a:rPr lang="en-US" dirty="0" err="1" smtClean="0"/>
              <a:t>geschonden</a:t>
            </a:r>
            <a:r>
              <a:rPr lang="en-US" dirty="0" smtClean="0"/>
              <a:t>, </a:t>
            </a:r>
            <a:r>
              <a:rPr lang="en-US" dirty="0" err="1" smtClean="0"/>
              <a:t>m.n</a:t>
            </a:r>
            <a:r>
              <a:rPr lang="en-US" dirty="0" smtClean="0"/>
              <a:t>. van de 				  </a:t>
            </a:r>
            <a:r>
              <a:rPr lang="en-US" dirty="0" err="1" smtClean="0"/>
              <a:t>Comptabiliteitsverordening</a:t>
            </a:r>
            <a:r>
              <a:rPr lang="en-US" dirty="0" smtClean="0"/>
              <a:t>. Het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o.m</a:t>
            </a:r>
            <a:r>
              <a:rPr lang="en-US" dirty="0" smtClean="0"/>
              <a:t>. om de </a:t>
            </a:r>
            <a:r>
              <a:rPr lang="en-US" dirty="0" err="1" smtClean="0"/>
              <a:t>garanties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		  </a:t>
            </a:r>
            <a:r>
              <a:rPr lang="en-US" dirty="0" err="1" smtClean="0"/>
              <a:t>vernieuwing</a:t>
            </a:r>
            <a:r>
              <a:rPr lang="en-US" dirty="0" smtClean="0"/>
              <a:t> van hotels, de haven, de </a:t>
            </a:r>
            <a:r>
              <a:rPr lang="en-US" dirty="0" err="1" smtClean="0"/>
              <a:t>luchthaven</a:t>
            </a:r>
            <a:r>
              <a:rPr lang="en-US" dirty="0" smtClean="0"/>
              <a:t>, radar, </a:t>
            </a:r>
            <a:r>
              <a:rPr lang="en-US" dirty="0" err="1" smtClean="0"/>
              <a:t>Setar</a:t>
            </a:r>
            <a:r>
              <a:rPr lang="en-US" dirty="0" smtClean="0"/>
              <a:t>, 		  FDNSN,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r>
              <a:rPr lang="en-US" dirty="0" smtClean="0"/>
              <a:t> → </a:t>
            </a:r>
            <a:r>
              <a:rPr lang="en-US" dirty="0" smtClean="0">
                <a:solidFill>
                  <a:srgbClr val="FF0000"/>
                </a:solidFill>
              </a:rPr>
              <a:t>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controle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werd</a:t>
            </a:r>
            <a:r>
              <a:rPr lang="en-US" dirty="0" smtClean="0">
                <a:solidFill>
                  <a:srgbClr val="FF0000"/>
                </a:solidFill>
              </a:rPr>
              <a:t> steeds 		  minder!</a:t>
            </a:r>
          </a:p>
          <a:p>
            <a:r>
              <a:rPr lang="en-US" b="1" dirty="0" smtClean="0"/>
              <a:t>CAD</a:t>
            </a:r>
            <a:r>
              <a:rPr lang="en-US" dirty="0" smtClean="0"/>
              <a:t> →	-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 smtClean="0"/>
              <a:t>partij</a:t>
            </a:r>
            <a:r>
              <a:rPr lang="en-US" dirty="0" smtClean="0"/>
              <a:t> </a:t>
            </a:r>
            <a:r>
              <a:rPr lang="en-US" dirty="0" err="1" smtClean="0"/>
              <a:t>neemt</a:t>
            </a:r>
            <a:r>
              <a:rPr lang="en-US" dirty="0" smtClean="0"/>
              <a:t> het </a:t>
            </a:r>
            <a:r>
              <a:rPr lang="en-US" dirty="0" err="1" smtClean="0"/>
              <a:t>initiatief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		  </a:t>
            </a:r>
            <a:r>
              <a:rPr lang="en-US" dirty="0" err="1" smtClean="0"/>
              <a:t>doen</a:t>
            </a:r>
            <a:r>
              <a:rPr lang="en-US" dirty="0" smtClean="0"/>
              <a:t> want in </a:t>
            </a:r>
            <a:r>
              <a:rPr lang="en-US" dirty="0" err="1" smtClean="0"/>
              <a:t>praktisch</a:t>
            </a:r>
            <a:r>
              <a:rPr lang="en-US" dirty="0" smtClean="0"/>
              <a:t> elk project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mensen</a:t>
            </a:r>
            <a:r>
              <a:rPr lang="en-US" dirty="0" smtClean="0"/>
              <a:t> van </a:t>
            </a:r>
            <a:r>
              <a:rPr lang="en-US" dirty="0" err="1" smtClean="0"/>
              <a:t>beide</a:t>
            </a:r>
            <a:r>
              <a:rPr lang="en-US" dirty="0" smtClean="0"/>
              <a:t> 			  </a:t>
            </a:r>
            <a:r>
              <a:rPr lang="en-US" dirty="0" err="1" smtClean="0"/>
              <a:t>partijen</a:t>
            </a:r>
            <a:r>
              <a:rPr lang="en-US" dirty="0" smtClean="0"/>
              <a:t> </a:t>
            </a:r>
            <a:r>
              <a:rPr lang="en-US" dirty="0" err="1" smtClean="0"/>
              <a:t>betrokken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GEVOLG </a:t>
            </a:r>
            <a:r>
              <a:rPr lang="en-US" dirty="0" smtClean="0"/>
              <a:t>→ - </a:t>
            </a:r>
            <a:r>
              <a:rPr lang="en-US" dirty="0" err="1" smtClean="0"/>
              <a:t>Substantieel</a:t>
            </a:r>
            <a:r>
              <a:rPr lang="en-US" dirty="0" smtClean="0"/>
              <a:t> </a:t>
            </a:r>
            <a:r>
              <a:rPr lang="en-US" dirty="0" err="1" smtClean="0"/>
              <a:t>verlies</a:t>
            </a:r>
            <a:r>
              <a:rPr lang="en-US" dirty="0" smtClean="0"/>
              <a:t> van </a:t>
            </a:r>
            <a:r>
              <a:rPr lang="en-US" dirty="0" err="1" smtClean="0"/>
              <a:t>publieke</a:t>
            </a:r>
            <a:r>
              <a:rPr lang="en-US" dirty="0" smtClean="0"/>
              <a:t> </a:t>
            </a:r>
            <a:r>
              <a:rPr lang="en-US" dirty="0" err="1" smtClean="0"/>
              <a:t>gelden</a:t>
            </a:r>
            <a:r>
              <a:rPr lang="en-US" dirty="0" smtClean="0"/>
              <a:t> (</a:t>
            </a:r>
            <a:r>
              <a:rPr lang="en-US" dirty="0" err="1" smtClean="0"/>
              <a:t>garantie</a:t>
            </a:r>
            <a:r>
              <a:rPr lang="en-US" dirty="0" smtClean="0"/>
              <a:t>)</a:t>
            </a:r>
          </a:p>
          <a:p>
            <a:pPr marL="2286000" lvl="5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3000" dirty="0" smtClean="0"/>
              <a:t>- </a:t>
            </a:r>
            <a:r>
              <a:rPr lang="en-US" sz="2800" dirty="0" err="1" smtClean="0"/>
              <a:t>Verdachte</a:t>
            </a:r>
            <a:r>
              <a:rPr lang="en-US" sz="2800" dirty="0" smtClean="0"/>
              <a:t> </a:t>
            </a:r>
            <a:r>
              <a:rPr lang="en-US" sz="2800" dirty="0" err="1" smtClean="0"/>
              <a:t>prioriteitstelling</a:t>
            </a:r>
            <a:r>
              <a:rPr lang="en-US" sz="2800" dirty="0" smtClean="0"/>
              <a:t> van </a:t>
            </a:r>
            <a:r>
              <a:rPr lang="en-US" sz="2800" dirty="0" err="1" smtClean="0"/>
              <a:t>bestuurders</a:t>
            </a:r>
            <a:r>
              <a:rPr lang="en-US" sz="2800" dirty="0" smtClean="0"/>
              <a:t> → </a:t>
            </a:r>
            <a:r>
              <a:rPr lang="en-US" sz="2800" b="1" dirty="0" err="1">
                <a:solidFill>
                  <a:srgbClr val="FF0000"/>
                </a:solidFill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</a:rPr>
              <a:t>taat</a:t>
            </a:r>
            <a:r>
              <a:rPr lang="en-US" sz="2800" b="1" dirty="0" smtClean="0">
                <a:solidFill>
                  <a:srgbClr val="FF0000"/>
                </a:solidFill>
              </a:rPr>
              <a:t> 	    	    het </a:t>
            </a:r>
            <a:r>
              <a:rPr lang="en-US" sz="2800" b="1" dirty="0" err="1" smtClean="0">
                <a:solidFill>
                  <a:srgbClr val="FF0000"/>
                </a:solidFill>
              </a:rPr>
              <a:t>algemeen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belang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voorop</a:t>
            </a:r>
            <a:r>
              <a:rPr lang="en-US" sz="2800" b="1" dirty="0" smtClean="0">
                <a:solidFill>
                  <a:srgbClr val="FF0000"/>
                </a:solidFill>
              </a:rPr>
              <a:t> of het </a:t>
            </a:r>
            <a:r>
              <a:rPr lang="en-US" sz="2800" b="1" dirty="0" err="1" smtClean="0">
                <a:solidFill>
                  <a:srgbClr val="FF0000"/>
                </a:solidFill>
              </a:rPr>
              <a:t>belang</a:t>
            </a:r>
            <a:r>
              <a:rPr lang="en-US" sz="2800" b="1" dirty="0" smtClean="0">
                <a:solidFill>
                  <a:srgbClr val="FF0000"/>
                </a:solidFill>
              </a:rPr>
              <a:t> van de 		    </a:t>
            </a:r>
            <a:r>
              <a:rPr lang="en-US" sz="2800" b="1" dirty="0" err="1" smtClean="0">
                <a:solidFill>
                  <a:srgbClr val="FF0000"/>
                </a:solidFill>
              </a:rPr>
              <a:t>bestuurder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politicus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en</a:t>
            </a:r>
            <a:r>
              <a:rPr lang="en-US" sz="2800" b="1" dirty="0" smtClean="0">
                <a:solidFill>
                  <a:srgbClr val="FF0000"/>
                </a:solidFill>
              </a:rPr>
              <a:t>/of </a:t>
            </a:r>
            <a:r>
              <a:rPr lang="en-US" sz="2800" b="1" dirty="0" err="1" smtClean="0">
                <a:solidFill>
                  <a:srgbClr val="FF0000"/>
                </a:solidFill>
              </a:rPr>
              <a:t>zijn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partij</a:t>
            </a:r>
            <a:r>
              <a:rPr lang="en-US" sz="2800" b="1" dirty="0" smtClean="0">
                <a:solidFill>
                  <a:srgbClr val="FF0000"/>
                </a:solidFill>
              </a:rPr>
              <a:t>???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32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INITIATIEVEN VAN DE POLITIEK OM HET KWALITEITSPROBLEEM VAN HET BESTUUR OP TE LOSSEN</a:t>
            </a:r>
            <a:endParaRPr lang="nl-NL" sz="36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563" y="1737630"/>
            <a:ext cx="6832120" cy="45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619" y="365125"/>
            <a:ext cx="10895162" cy="1325563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 smtClean="0">
                <a:solidFill>
                  <a:srgbClr val="0070C0"/>
                </a:solidFill>
              </a:rPr>
              <a:t>INITIATIEVEN VAN DE POLITIEK OM HET KWALITEITSPROBLEEM VAN HET BESTUUR OP TE LOSSEN</a:t>
            </a:r>
            <a:endParaRPr lang="nl-NL" sz="37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 smtClean="0"/>
              <a:t>Koninkrijkssymposium </a:t>
            </a:r>
            <a:r>
              <a:rPr lang="nl-NL" dirty="0" smtClean="0"/>
              <a:t>→  	- Deugdelijkheid van bestuur in kleine landen</a:t>
            </a:r>
          </a:p>
          <a:p>
            <a:pPr marL="0" indent="0">
              <a:buNone/>
            </a:pPr>
            <a:r>
              <a:rPr lang="nl-NL" dirty="0" smtClean="0"/>
              <a:t>       </a:t>
            </a:r>
            <a:r>
              <a:rPr lang="nl-NL" b="1" dirty="0" smtClean="0"/>
              <a:t>1994 – 1995              	</a:t>
            </a:r>
            <a:r>
              <a:rPr lang="nl-NL" dirty="0" smtClean="0"/>
              <a:t>- </a:t>
            </a:r>
            <a:r>
              <a:rPr lang="nl-NL" dirty="0" err="1" smtClean="0"/>
              <a:t>Clientilisme</a:t>
            </a:r>
            <a:r>
              <a:rPr lang="nl-NL" dirty="0" smtClean="0"/>
              <a:t>/politieke patronage zijn schadelijk voor 				  de gemeenschap	</a:t>
            </a:r>
          </a:p>
          <a:p>
            <a:endParaRPr lang="nl-NL" dirty="0" smtClean="0"/>
          </a:p>
          <a:p>
            <a:r>
              <a:rPr lang="nl-NL" b="1" dirty="0" smtClean="0"/>
              <a:t>Rapport </a:t>
            </a:r>
            <a:r>
              <a:rPr lang="nl-NL" b="1" dirty="0" err="1" smtClean="0"/>
              <a:t>Calidad</a:t>
            </a:r>
            <a:r>
              <a:rPr lang="nl-NL" dirty="0" smtClean="0"/>
              <a:t>	→ - Aanbevelingen om de kwaliteit van het bestuur en 		</a:t>
            </a:r>
            <a:r>
              <a:rPr lang="nl-NL" b="1" dirty="0" smtClean="0"/>
              <a:t> 1997 </a:t>
            </a:r>
            <a:r>
              <a:rPr lang="nl-NL" dirty="0" smtClean="0"/>
              <a:t>		       het politieke proces te verbeteren. 					     	     - Deugdelijkheid van bestuur is een ‘eeuwigdurend’ 				       proces dat door kritische burgers moet worden 				       	       afgedwongen	</a:t>
            </a:r>
          </a:p>
          <a:p>
            <a:pPr marL="0" indent="0">
              <a:buNone/>
            </a:pPr>
            <a:r>
              <a:rPr lang="nl-NL" dirty="0" smtClean="0"/>
              <a:t>				       </a:t>
            </a:r>
          </a:p>
          <a:p>
            <a:r>
              <a:rPr lang="nl-NL" b="1" dirty="0" smtClean="0"/>
              <a:t>Protocol 2000</a:t>
            </a:r>
            <a:r>
              <a:rPr lang="nl-NL" dirty="0" smtClean="0"/>
              <a:t>	→ - De 20 aanbevelingen van rapport </a:t>
            </a:r>
            <a:r>
              <a:rPr lang="nl-NL" dirty="0" err="1" smtClean="0"/>
              <a:t>Calidad</a:t>
            </a:r>
            <a:r>
              <a:rPr lang="nl-NL" dirty="0" smtClean="0"/>
              <a:t> worden 				       integraal uitgevoerd</a:t>
            </a:r>
          </a:p>
          <a:p>
            <a:pPr marL="0" indent="0">
              <a:buNone/>
            </a:pPr>
            <a:r>
              <a:rPr lang="nl-NL" dirty="0" smtClean="0"/>
              <a:t>			     </a:t>
            </a:r>
            <a:r>
              <a:rPr lang="nl-NL" dirty="0" smtClean="0">
                <a:solidFill>
                  <a:srgbClr val="FF0000"/>
                </a:solidFill>
              </a:rPr>
              <a:t>- </a:t>
            </a:r>
            <a:r>
              <a:rPr lang="nl-NL" b="1" dirty="0" smtClean="0">
                <a:solidFill>
                  <a:srgbClr val="FF0000"/>
                </a:solidFill>
              </a:rPr>
              <a:t>Dit proces werd  in 2001 stopgezet…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3902"/>
            <a:ext cx="10515600" cy="4744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EEN SAMENVATTING VAN DE AANBEVELINGEN</a:t>
            </a:r>
            <a:endParaRPr lang="nl-NL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394363"/>
              </p:ext>
            </p:extLst>
          </p:nvPr>
        </p:nvGraphicFramePr>
        <p:xfrm>
          <a:off x="577969" y="638344"/>
          <a:ext cx="11153957" cy="6163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999"/>
                <a:gridCol w="10241359"/>
                <a:gridCol w="405599"/>
              </a:tblGrid>
              <a:tr h="21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T.A.V. POLITIEKE PARTIJEN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Politieke groeperingen hebben de rechtsvorm van een rechtspersoonlijkheid bezittende vereniging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De financiering van politieke partijen moet sluitend worden geregeld.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De mogelijkheid  van een subsidieregeling ter bevordering van een hoger niveau van functioneren.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INTEGRITEIT IN DE UITOEFENING VAN POLITIEKE EN BESTUURLIJKE FUNCTIES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Aanpassing van het Reglement van Orde van de Ministerraad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Transparantie in nevenfuncties en de </a:t>
                      </a:r>
                      <a:r>
                        <a:rPr lang="nl-NL" sz="1400" dirty="0" smtClean="0">
                          <a:effectLst/>
                        </a:rPr>
                        <a:t>vermogensposities </a:t>
                      </a:r>
                      <a:r>
                        <a:rPr lang="nl-NL" sz="1400" dirty="0">
                          <a:effectLst/>
                        </a:rPr>
                        <a:t>van ministers en </a:t>
                      </a:r>
                      <a:r>
                        <a:rPr lang="nl-NL" sz="1400" dirty="0" smtClean="0">
                          <a:effectLst/>
                        </a:rPr>
                        <a:t>parlementariërs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Aanpassing van vooral art. 31 van de Comptabiliteitsverordening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Regeling om de integriteit na te gaan van diegenen di vergunning/subsidie </a:t>
                      </a:r>
                      <a:r>
                        <a:rPr lang="nl-NL" sz="1400" dirty="0" smtClean="0">
                          <a:effectLst/>
                        </a:rPr>
                        <a:t>aanvragen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Aanpassing in het Wetboek van Strafrecht om ministers ta straffen die de wet schenden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Financiële aansprakelijkheidsstelling van politieke ambtsdragers die onwettig handelen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Uitbreiding van de autoriteit en mogelijkheden van de Algemene Rekenkamer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C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HET ADMINISTRATIEVE APPARAAT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Opstarten van een bewustwordingstraject om de ambtelijke integriteit te vergroten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Inhoud geven aan de ambtelijke integriteit door de invoering van een aantal instrumenten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Functionarissen aansprakelijk stellen voor niet-begrootte uitgaven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Zorg voor een optimale bezetting van CAD, ARA en de Landsrecherche en volg de aanbevelingen op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Voer trajecten uit tot verbetering van de ambtelijke organisatie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Voer een objectief en actief </a:t>
                      </a:r>
                      <a:r>
                        <a:rPr lang="nl-NL" sz="1400" dirty="0" smtClean="0">
                          <a:effectLst/>
                        </a:rPr>
                        <a:t>personeelsbeleid </a:t>
                      </a:r>
                      <a:r>
                        <a:rPr lang="nl-NL" sz="1400" dirty="0">
                          <a:effectLst/>
                        </a:rPr>
                        <a:t>op basis van strikte criteria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Laat ambtenaren stage lopen in Nederland ter vergroting van hun kwaliteit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Vergroot de flexibiliteit in honorering van personeel en voer de nieuwe Bezoldigingsregeling in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DE RELATIE BURGER - OVERHEID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Vergroot de kennis van burgers m.b.t. de Staatsregeling + de overheidsplicht voor transparantie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Stel een </a:t>
                      </a:r>
                      <a:r>
                        <a:rPr lang="nl-NL" sz="1400" dirty="0" err="1">
                          <a:effectLst/>
                        </a:rPr>
                        <a:t>Task</a:t>
                      </a:r>
                      <a:r>
                        <a:rPr lang="nl-NL" sz="1400" dirty="0">
                          <a:effectLst/>
                        </a:rPr>
                        <a:t> Force in om de bovengenoemde aanbevelingen integraal uit te voeren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3902"/>
            <a:ext cx="10515600" cy="7246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EEN SAMENVATTING VAN DE AANBEVELINGEN</a:t>
            </a:r>
            <a:endParaRPr lang="nl-NL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179447"/>
              </p:ext>
            </p:extLst>
          </p:nvPr>
        </p:nvGraphicFramePr>
        <p:xfrm>
          <a:off x="577969" y="819514"/>
          <a:ext cx="11153957" cy="6191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999"/>
                <a:gridCol w="10241359"/>
                <a:gridCol w="405599"/>
              </a:tblGrid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T.A.V. POLITIEKE PARTIJEN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Politieke groeperingen hebben de rechtsvorm van een rechtspersoonlijkheid bezittende vereniging </a:t>
                      </a:r>
                      <a:endParaRPr lang="nl-NL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</a:t>
                      </a:r>
                      <a:endParaRPr lang="nl-N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De financiering van politieke partijen moet sluitend worden geregeld.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De mogelijkheid  van een subsidieregeling ter bevordering van een hoger niveau van functioneren.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INTEGRITEIT IN DE UITOEFENING VAN POLITIEKE EN BESTUURLIJKE FUNCTIES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Aanpassing van het Reglement van Orde van de Ministerraad</a:t>
                      </a:r>
                      <a:endParaRPr lang="nl-NL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</a:t>
                      </a:r>
                      <a:endParaRPr lang="nl-N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Transparantie in nevenfuncties en de </a:t>
                      </a:r>
                      <a:r>
                        <a:rPr lang="nl-NL" sz="1400" dirty="0" smtClean="0">
                          <a:solidFill>
                            <a:srgbClr val="7030A0"/>
                          </a:solidFill>
                          <a:effectLst/>
                        </a:rPr>
                        <a:t>vermogensposities 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van ministers en </a:t>
                      </a:r>
                      <a:r>
                        <a:rPr lang="nl-NL" sz="1400" dirty="0" smtClean="0">
                          <a:solidFill>
                            <a:srgbClr val="7030A0"/>
                          </a:solidFill>
                          <a:effectLst/>
                        </a:rPr>
                        <a:t>parlementariërs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Aanpassing van vooral art. 31 van de Comptabiliteitsverordening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Regeling om de integriteit na te gaan van diegenen di vergunning/subsidie </a:t>
                      </a:r>
                      <a:r>
                        <a:rPr lang="nl-NL" sz="1400" dirty="0" smtClean="0">
                          <a:solidFill>
                            <a:srgbClr val="FF0000"/>
                          </a:solidFill>
                          <a:effectLst/>
                        </a:rPr>
                        <a:t>aanvragen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Aanpassing in het Wetboek van Strafrecht om ministers ta straffen die de wet schenden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Financiële aansprakelijkheidsstelling van politieke ambtsdragers die onwettig handelen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Uitbreiding van de autoriteit en mogelijkheden van de Algemene Rekenkamer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C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HET ADMINISTRATIEVE APPARAAT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Opstarten van een bewustwordingstraject om de ambtelijke integriteit te vergroten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r>
                        <a:rPr lang="nl-NL" sz="1400" b="1" dirty="0">
                          <a:effectLst/>
                        </a:rPr>
                        <a:t>                  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Inhoud geven aan de ambtelijke integriteit door de invoering van een aantal instrumenten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Functionarissen aansprakelijk stellen voor niet-begrootte uitgaven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Zorg voor een optimale bezetting van CAD, ARA en de Landsrecherche en volg de aanbevelingen op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Voer trajecten uit tot verbetering van de ambtelijke organisatie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Voer een objectief en actief </a:t>
                      </a:r>
                      <a:r>
                        <a:rPr lang="nl-NL" sz="1400" dirty="0" smtClean="0">
                          <a:solidFill>
                            <a:srgbClr val="FF0000"/>
                          </a:solidFill>
                          <a:effectLst/>
                        </a:rPr>
                        <a:t>personeelsbeleid 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op basis van strikte criteria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Laat ambtenaren stage lopen in Nederland ter vergroting van hun kwaliteit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Vergroot de flexibiliteit in honorering van personeel en voer de nieuwe Bezoldigingsregeling in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DE RELATIE BURGER - OVERHEID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Vergroot de kennis van burgers m.b.t. de Staatsregeling + de overheidsplicht voor transparantie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Stel een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Task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Force in om de bovengenoemde aanbevelingen integraal uit te voeren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DEUGDELIJK BESTUUR BLIJFT PROBLEMATISCH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DE LAATSTE 15 JAAR2001 - 2016</a:t>
            </a:r>
            <a:endParaRPr lang="nl-NL" sz="28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6377" y="1825625"/>
            <a:ext cx="1057742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POLITIEKE PATRONAGE	</a:t>
            </a:r>
            <a:r>
              <a:rPr lang="en-US" dirty="0" smtClean="0"/>
              <a:t>→	- </a:t>
            </a:r>
            <a:r>
              <a:rPr lang="en-US" dirty="0" err="1" smtClean="0"/>
              <a:t>Personeelsbeleid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- Privileges (</a:t>
            </a:r>
            <a:r>
              <a:rPr lang="en-US" dirty="0" err="1" smtClean="0"/>
              <a:t>terreinen</a:t>
            </a:r>
            <a:r>
              <a:rPr lang="en-US" dirty="0" smtClean="0"/>
              <a:t>, </a:t>
            </a:r>
            <a:r>
              <a:rPr lang="en-US" dirty="0" err="1" smtClean="0"/>
              <a:t>projecten</a:t>
            </a:r>
            <a:r>
              <a:rPr lang="en-US" dirty="0" smtClean="0"/>
              <a:t>, </a:t>
            </a:r>
            <a:r>
              <a:rPr lang="en-US" dirty="0" err="1" smtClean="0"/>
              <a:t>vergunningen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MANEHO FINANCIERO</a:t>
            </a:r>
            <a:r>
              <a:rPr lang="en-US" dirty="0" smtClean="0"/>
              <a:t>	→	- </a:t>
            </a:r>
            <a:r>
              <a:rPr lang="en-US" dirty="0" err="1"/>
              <a:t>A</a:t>
            </a:r>
            <a:r>
              <a:rPr lang="en-US" dirty="0" err="1" smtClean="0"/>
              <a:t>dministratieve</a:t>
            </a:r>
            <a:r>
              <a:rPr lang="en-US" dirty="0" smtClean="0"/>
              <a:t> Chaos 								- </a:t>
            </a:r>
            <a:r>
              <a:rPr lang="en-US" dirty="0" err="1" smtClean="0"/>
              <a:t>Gebrek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(CAD–ARA-</a:t>
            </a:r>
            <a:r>
              <a:rPr lang="en-US" dirty="0" err="1" smtClean="0"/>
              <a:t>Parlament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DUBIEUZE PROJECTEN</a:t>
            </a:r>
            <a:r>
              <a:rPr lang="en-US" dirty="0" smtClean="0"/>
              <a:t>	→	- FDNSN-Dump – Haven (</a:t>
            </a:r>
            <a:r>
              <a:rPr lang="en-US" dirty="0" err="1" smtClean="0"/>
              <a:t>Namdar</a:t>
            </a:r>
            <a:r>
              <a:rPr lang="en-US" dirty="0" smtClean="0"/>
              <a:t>/ </a:t>
            </a:r>
            <a:r>
              <a:rPr lang="en-US" dirty="0" err="1" smtClean="0"/>
              <a:t>Spaanse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- </a:t>
            </a:r>
            <a:r>
              <a:rPr lang="en-US" dirty="0" err="1" smtClean="0"/>
              <a:t>Hoofdstraat</a:t>
            </a:r>
            <a:r>
              <a:rPr lang="en-US" dirty="0" smtClean="0"/>
              <a:t>/Tram – </a:t>
            </a:r>
            <a:r>
              <a:rPr lang="en-US" dirty="0" err="1" smtClean="0"/>
              <a:t>Hospitaal</a:t>
            </a:r>
            <a:r>
              <a:rPr lang="en-US" dirty="0" smtClean="0"/>
              <a:t> – PPP - </a:t>
            </a:r>
            <a:r>
              <a:rPr lang="en-US" dirty="0" err="1" smtClean="0"/>
              <a:t>Tereinnen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GEVOLGEN 	→ 	     - TWIJFELS IN DE INTEGREIT VAN DE OVERHEID/POLITICI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     - ALGEMEEN WANTROUWEN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     - ABOMINABELE FINANCIËLE SITUATIE → SCHULD → RENTE!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     - </a:t>
            </a:r>
            <a:r>
              <a:rPr lang="en-US" b="1" u="sng" dirty="0" smtClean="0">
                <a:solidFill>
                  <a:srgbClr val="FF0000"/>
                </a:solidFill>
              </a:rPr>
              <a:t>ENORME GROEI VAN ONZE NATIONALE SCHULD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2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GROEI VAN ONZE NATIONALE SCHULD EN RENTE</a:t>
            </a:r>
            <a:endParaRPr lang="nl-NL" sz="4000" b="1" dirty="0">
              <a:solidFill>
                <a:srgbClr val="0070C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13" y="1207698"/>
            <a:ext cx="8419381" cy="5650302"/>
          </a:xfrm>
        </p:spPr>
      </p:pic>
    </p:spTree>
    <p:extLst>
      <p:ext uri="{BB962C8B-B14F-4D97-AF65-F5344CB8AC3E}">
        <p14:creationId xmlns:p14="http://schemas.microsoft.com/office/powerpoint/2010/main" val="39583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1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SCENARIOS SCHULDONTWIKKELING IMF 2010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781" y="1001096"/>
            <a:ext cx="6827882" cy="565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PPP-PROJECTEN VOLGENS CBA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58" y="1842877"/>
            <a:ext cx="8896747" cy="460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3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103517"/>
            <a:ext cx="10515600" cy="9834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TOEKOMSTIGE BETALINGSVERPLICHTINGEN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(EXCLUSIEF PPP-PROJECTEN!)</a:t>
            </a:r>
            <a:endParaRPr lang="nl-NL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749478"/>
              </p:ext>
            </p:extLst>
          </p:nvPr>
        </p:nvGraphicFramePr>
        <p:xfrm>
          <a:off x="838199" y="1423369"/>
          <a:ext cx="10515602" cy="5055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574"/>
                <a:gridCol w="416460"/>
                <a:gridCol w="416460"/>
                <a:gridCol w="416460"/>
                <a:gridCol w="416460"/>
                <a:gridCol w="416460"/>
                <a:gridCol w="416460"/>
                <a:gridCol w="416460"/>
                <a:gridCol w="416460"/>
                <a:gridCol w="416460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  <a:gridCol w="520574"/>
              </a:tblGrid>
              <a:tr h="469946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 err="1">
                          <a:effectLst/>
                        </a:rPr>
                        <a:t>Begr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Aflossings-schema </a:t>
                      </a:r>
                      <a:r>
                        <a:rPr lang="nl-NL" sz="1200" b="1" u="none" strike="noStrike" dirty="0" err="1">
                          <a:effectLst/>
                        </a:rPr>
                        <a:t>Bonds</a:t>
                      </a:r>
                      <a:r>
                        <a:rPr lang="nl-NL" sz="1200" b="1" u="none" strike="noStrike" dirty="0">
                          <a:effectLst/>
                        </a:rPr>
                        <a:t>/Obligaties/</a:t>
                      </a:r>
                      <a:r>
                        <a:rPr lang="nl-NL" sz="1200" b="1" u="none" strike="noStrike" dirty="0" err="1">
                          <a:effectLst/>
                        </a:rPr>
                        <a:t>OnderhandsLening</a:t>
                      </a:r>
                      <a:r>
                        <a:rPr lang="nl-NL" sz="1200" b="1" u="none" strike="noStrike" dirty="0">
                          <a:effectLst/>
                        </a:rPr>
                        <a:t>  in miljoenen (zie: </a:t>
                      </a:r>
                      <a:r>
                        <a:rPr lang="nl-NL" sz="1200" b="1" u="none" strike="noStrike" dirty="0" err="1">
                          <a:effectLst/>
                        </a:rPr>
                        <a:t>Centr</a:t>
                      </a:r>
                      <a:r>
                        <a:rPr lang="nl-NL" sz="1200" b="1" u="none" strike="noStrike" dirty="0">
                          <a:effectLst/>
                        </a:rPr>
                        <a:t>. Bank tabel 6.5 </a:t>
                      </a:r>
                      <a:r>
                        <a:rPr lang="nl-NL" sz="1200" b="1" u="none" strike="noStrike" dirty="0" err="1">
                          <a:effectLst/>
                        </a:rPr>
                        <a:t>Gov</a:t>
                      </a:r>
                      <a:r>
                        <a:rPr lang="nl-NL" sz="1200" b="1" u="none" strike="noStrike" dirty="0">
                          <a:effectLst/>
                        </a:rPr>
                        <a:t>. Sec. Market)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Jaar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2016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2017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2018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2019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2020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2035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Totaal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91.5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92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75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127.2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17.5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150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83.9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2009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34.7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153.8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63.3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252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70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100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74.5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325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12.6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93.8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85.8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100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100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398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23.8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452.9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497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283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93.1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45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76.8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556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187.8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118.5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55.5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69.3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431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17530"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>
                          <a:effectLst/>
                        </a:rPr>
                        <a:t>2015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6.1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 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29.3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19.6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55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  <a:tr h="304828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201.2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149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234.4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235.8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383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251.1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110.9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546.7</a:t>
                      </a:r>
                      <a:endParaRPr lang="nl-N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204.3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293.1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200.5</a:t>
                      </a:r>
                      <a:endParaRPr lang="nl-NL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64.1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76.8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69.3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29.3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0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19.6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3069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6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EEN PERSOONLIJKE ERVARING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223" y="1698852"/>
            <a:ext cx="6288655" cy="47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EENVOUDIGE BEGROTING 2016 ZONDER LENING</a:t>
            </a:r>
            <a:endParaRPr lang="nl-NL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785632"/>
              </p:ext>
            </p:extLst>
          </p:nvPr>
        </p:nvGraphicFramePr>
        <p:xfrm>
          <a:off x="998377" y="1690685"/>
          <a:ext cx="9722495" cy="4402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1466"/>
                <a:gridCol w="2070343"/>
                <a:gridCol w="2070343"/>
                <a:gridCol w="2070343"/>
              </a:tblGrid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DESCRIPSHON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ENTRADA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GASTO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SALDO 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effectLst/>
                        </a:rPr>
                        <a:t>Impuesto</a:t>
                      </a:r>
                      <a:r>
                        <a:rPr lang="nl-NL" sz="2400" dirty="0">
                          <a:effectLst/>
                        </a:rPr>
                        <a:t>, </a:t>
                      </a:r>
                      <a:r>
                        <a:rPr lang="nl-NL" sz="2400" dirty="0" err="1">
                          <a:effectLst/>
                        </a:rPr>
                        <a:t>dividendo</a:t>
                      </a:r>
                      <a:r>
                        <a:rPr lang="nl-NL" sz="2400" dirty="0">
                          <a:effectLst/>
                        </a:rPr>
                        <a:t>, etc.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1.243.332.000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Personal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FF0000"/>
                          </a:solidFill>
                          <a:effectLst/>
                        </a:rPr>
                        <a:t>695.659.000</a:t>
                      </a:r>
                      <a:endParaRPr lang="nl-NL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effectLst/>
                        </a:rPr>
                        <a:t>Bienes</a:t>
                      </a:r>
                      <a:r>
                        <a:rPr lang="nl-NL" sz="2400" dirty="0">
                          <a:effectLst/>
                        </a:rPr>
                        <a:t> y </a:t>
                      </a:r>
                      <a:r>
                        <a:rPr lang="nl-NL" sz="2400" dirty="0" err="1">
                          <a:effectLst/>
                        </a:rPr>
                        <a:t>servicio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272.562.000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effectLst/>
                        </a:rPr>
                        <a:t>Interes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FF0000"/>
                          </a:solidFill>
                          <a:effectLst/>
                        </a:rPr>
                        <a:t>209.424.000</a:t>
                      </a:r>
                      <a:endParaRPr lang="nl-NL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effectLst/>
                        </a:rPr>
                        <a:t>Subsidio</a:t>
                      </a:r>
                      <a:r>
                        <a:rPr lang="nl-NL" sz="2400" dirty="0">
                          <a:effectLst/>
                        </a:rPr>
                        <a:t> (no-</a:t>
                      </a:r>
                      <a:r>
                        <a:rPr lang="nl-NL" sz="2400" dirty="0" err="1">
                          <a:effectLst/>
                        </a:rPr>
                        <a:t>salario</a:t>
                      </a:r>
                      <a:r>
                        <a:rPr lang="nl-NL" sz="2400" dirty="0">
                          <a:effectLst/>
                        </a:rPr>
                        <a:t>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52.878.000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TOTAL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1.243.332.000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1.230.523.000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</a:rPr>
                        <a:t>12.809.000</a:t>
                      </a:r>
                      <a:endParaRPr lang="nl-NL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526042" y="-153794"/>
            <a:ext cx="259807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PRESUPUESTO DI ARUBA 2016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EEN KLEINE VERGELIJKING V.W.B. PERSONEEL</a:t>
            </a:r>
            <a:endParaRPr lang="nl-NL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532957"/>
              </p:ext>
            </p:extLst>
          </p:nvPr>
        </p:nvGraphicFramePr>
        <p:xfrm>
          <a:off x="629729" y="1561381"/>
          <a:ext cx="10724072" cy="5305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671"/>
                <a:gridCol w="2958860"/>
                <a:gridCol w="2743200"/>
                <a:gridCol w="2451341"/>
              </a:tblGrid>
              <a:tr h="939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LAND </a:t>
                      </a:r>
                      <a:r>
                        <a:rPr lang="nl-NL" sz="2800" dirty="0">
                          <a:effectLst/>
                        </a:rPr>
                        <a:t>(2014)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INWONERS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TOTAAL AANTAL AMBTENAREN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BUREAUS VAN DE MINISTERS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ARUBA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106.795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5.757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374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CURACAO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154.843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4.617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278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34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OPMERKINGEN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Ofschoon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Curacao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bijna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50%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inwoners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telt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heft Aruba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1.100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ambtenaren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endParaRPr lang="en-US" sz="2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het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geval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Aruba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dezelfde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verhouding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ambtenaar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inwoners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(1/33,5)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hebben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Aruba (1/18,5) 3.200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ambtenaren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tellen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2.500 minder…</a:t>
                      </a:r>
                    </a:p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Aruba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Afl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200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miljoen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jaar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schelen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Afl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miljard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10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jaar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oftewel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helft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onze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nationale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schuld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5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RENTE VERPLICHTINGEN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6377" y="1328468"/>
            <a:ext cx="10696755" cy="515859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Momenteel</a:t>
            </a:r>
            <a:r>
              <a:rPr lang="en-US" dirty="0" smtClean="0"/>
              <a:t> </a:t>
            </a:r>
            <a:r>
              <a:rPr lang="en-US" dirty="0" err="1" smtClean="0"/>
              <a:t>betaalt</a:t>
            </a:r>
            <a:r>
              <a:rPr lang="en-US" dirty="0" smtClean="0"/>
              <a:t> Aruba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Afl</a:t>
            </a:r>
            <a:r>
              <a:rPr lang="en-US" b="1" dirty="0" smtClean="0"/>
              <a:t>. 200 </a:t>
            </a:r>
            <a:r>
              <a:rPr lang="en-US" b="1" dirty="0" err="1" smtClean="0"/>
              <a:t>miljoen</a:t>
            </a:r>
            <a:r>
              <a:rPr lang="en-US" b="1" dirty="0" smtClean="0"/>
              <a:t>/</a:t>
            </a:r>
            <a:r>
              <a:rPr lang="en-US" b="1" dirty="0" err="1" smtClean="0"/>
              <a:t>jaar</a:t>
            </a:r>
            <a:r>
              <a:rPr lang="en-US" b="1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endParaRPr lang="en-US" dirty="0" smtClean="0"/>
          </a:p>
          <a:p>
            <a:r>
              <a:rPr lang="en-US" b="1" dirty="0" smtClean="0"/>
              <a:t>Na 10 </a:t>
            </a:r>
            <a:r>
              <a:rPr lang="en-US" b="1" dirty="0" err="1" smtClean="0"/>
              <a:t>jaar</a:t>
            </a:r>
            <a:r>
              <a:rPr lang="en-US" dirty="0" smtClean="0"/>
              <a:t>, </a:t>
            </a:r>
            <a:r>
              <a:rPr lang="en-US" dirty="0" err="1" smtClean="0"/>
              <a:t>heeft</a:t>
            </a:r>
            <a:r>
              <a:rPr lang="en-US" dirty="0" smtClean="0"/>
              <a:t> Aruba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Afl</a:t>
            </a:r>
            <a:r>
              <a:rPr lang="en-US" b="1" dirty="0"/>
              <a:t>. </a:t>
            </a:r>
            <a:r>
              <a:rPr lang="en-US" b="1" dirty="0" smtClean="0"/>
              <a:t>2 </a:t>
            </a:r>
            <a:r>
              <a:rPr lang="en-US" b="1" dirty="0" err="1" smtClean="0"/>
              <a:t>miljard</a:t>
            </a:r>
            <a:r>
              <a:rPr lang="en-US" b="1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al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 </a:t>
            </a:r>
            <a:r>
              <a:rPr lang="en-US" dirty="0" err="1" smtClean="0"/>
              <a:t>betaald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Dat</a:t>
            </a:r>
            <a:r>
              <a:rPr lang="en-US" dirty="0" smtClean="0"/>
              <a:t> is </a:t>
            </a:r>
            <a:r>
              <a:rPr lang="en-US" b="1" dirty="0" err="1" smtClean="0"/>
              <a:t>zonder</a:t>
            </a:r>
            <a:r>
              <a:rPr lang="en-US" dirty="0" smtClean="0"/>
              <a:t> de </a:t>
            </a:r>
            <a:r>
              <a:rPr lang="en-US" dirty="0" err="1" smtClean="0"/>
              <a:t>rente</a:t>
            </a:r>
            <a:r>
              <a:rPr lang="en-US" dirty="0" smtClean="0"/>
              <a:t> </a:t>
            </a:r>
            <a:r>
              <a:rPr lang="en-US" dirty="0" err="1" smtClean="0"/>
              <a:t>t.b.v</a:t>
            </a:r>
            <a:r>
              <a:rPr lang="en-US" dirty="0" smtClean="0"/>
              <a:t>. de PPP-</a:t>
            </a:r>
            <a:r>
              <a:rPr lang="en-US" dirty="0" err="1" smtClean="0"/>
              <a:t>projecten</a:t>
            </a:r>
            <a:r>
              <a:rPr lang="en-US" dirty="0" smtClean="0"/>
              <a:t> (7-9%)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bedrag</a:t>
            </a:r>
            <a:r>
              <a:rPr lang="en-US" dirty="0" smtClean="0"/>
              <a:t>, </a:t>
            </a:r>
            <a:r>
              <a:rPr lang="en-US" dirty="0" err="1" smtClean="0"/>
              <a:t>tesamen</a:t>
            </a:r>
            <a:r>
              <a:rPr lang="en-US" dirty="0" smtClean="0"/>
              <a:t> met de ‘PPP-</a:t>
            </a:r>
            <a:r>
              <a:rPr lang="en-US" dirty="0" err="1" smtClean="0"/>
              <a:t>rente</a:t>
            </a:r>
            <a:r>
              <a:rPr lang="en-US" dirty="0" smtClean="0"/>
              <a:t>’ </a:t>
            </a:r>
            <a:r>
              <a:rPr lang="en-US" b="1" dirty="0" err="1" smtClean="0"/>
              <a:t>komt</a:t>
            </a:r>
            <a:r>
              <a:rPr lang="en-US" b="1" dirty="0" smtClean="0"/>
              <a:t> </a:t>
            </a:r>
            <a:r>
              <a:rPr lang="en-US" b="1" dirty="0" err="1" smtClean="0"/>
              <a:t>bijna</a:t>
            </a:r>
            <a:r>
              <a:rPr lang="en-US" b="1" dirty="0" smtClean="0"/>
              <a:t> </a:t>
            </a:r>
            <a:r>
              <a:rPr lang="en-US" b="1" dirty="0" err="1" smtClean="0"/>
              <a:t>overeen</a:t>
            </a:r>
            <a:r>
              <a:rPr lang="en-US" b="1" dirty="0" smtClean="0"/>
              <a:t> met de </a:t>
            </a:r>
            <a:r>
              <a:rPr lang="en-US" b="1" dirty="0" err="1" smtClean="0"/>
              <a:t>volledige</a:t>
            </a:r>
            <a:r>
              <a:rPr lang="en-US" b="1" dirty="0" smtClean="0"/>
              <a:t> </a:t>
            </a:r>
            <a:r>
              <a:rPr lang="en-US" b="1" dirty="0" err="1" smtClean="0"/>
              <a:t>begrotingen</a:t>
            </a:r>
            <a:r>
              <a:rPr lang="en-US" b="1" dirty="0" smtClean="0"/>
              <a:t> van 2 </a:t>
            </a:r>
            <a:r>
              <a:rPr lang="en-US" b="1" dirty="0" err="1" smtClean="0"/>
              <a:t>jaar</a:t>
            </a:r>
            <a:r>
              <a:rPr lang="en-US" b="1" dirty="0" smtClean="0"/>
              <a:t> (total </a:t>
            </a:r>
            <a:r>
              <a:rPr lang="en-US" b="1" dirty="0" err="1" smtClean="0"/>
              <a:t>Afl</a:t>
            </a:r>
            <a:r>
              <a:rPr lang="en-US" b="1" dirty="0" smtClean="0"/>
              <a:t>. 2,6 </a:t>
            </a:r>
            <a:r>
              <a:rPr lang="en-US" b="1" dirty="0" err="1" smtClean="0"/>
              <a:t>miljard</a:t>
            </a:r>
            <a:r>
              <a:rPr lang="en-US" b="1" dirty="0" smtClean="0"/>
              <a:t>)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D.w.z</a:t>
            </a:r>
            <a:r>
              <a:rPr lang="en-US" dirty="0" smtClean="0"/>
              <a:t>.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al de </a:t>
            </a:r>
            <a:r>
              <a:rPr lang="en-US" dirty="0" err="1" smtClean="0"/>
              <a:t>rente</a:t>
            </a:r>
            <a:r>
              <a:rPr lang="en-US" dirty="0" smtClean="0"/>
              <a:t> van 10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b="1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overheidskosten</a:t>
            </a:r>
            <a:r>
              <a:rPr lang="en-US" dirty="0" smtClean="0"/>
              <a:t> </a:t>
            </a:r>
            <a:r>
              <a:rPr lang="en-US" dirty="0" err="1" smtClean="0"/>
              <a:t>gedurende</a:t>
            </a:r>
            <a:r>
              <a:rPr lang="en-US" dirty="0" smtClean="0"/>
              <a:t> 2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 </a:t>
            </a:r>
            <a:r>
              <a:rPr lang="en-US" dirty="0" err="1" smtClean="0"/>
              <a:t>dekken</a:t>
            </a:r>
            <a:r>
              <a:rPr lang="en-US" dirty="0" smtClean="0"/>
              <a:t>: </a:t>
            </a:r>
            <a:r>
              <a:rPr lang="en-US" dirty="0" err="1" smtClean="0"/>
              <a:t>personeel</a:t>
            </a:r>
            <a:r>
              <a:rPr lang="en-US" dirty="0" smtClean="0"/>
              <a:t>, </a:t>
            </a:r>
            <a:r>
              <a:rPr lang="en-US" dirty="0" err="1" smtClean="0"/>
              <a:t>goederen</a:t>
            </a:r>
            <a:r>
              <a:rPr lang="en-US" dirty="0" smtClean="0"/>
              <a:t> &amp; </a:t>
            </a:r>
            <a:r>
              <a:rPr lang="en-US" dirty="0" err="1" smtClean="0"/>
              <a:t>diensten</a:t>
            </a:r>
            <a:r>
              <a:rPr lang="en-US" dirty="0" smtClean="0"/>
              <a:t>, subsidies, </a:t>
            </a:r>
            <a:r>
              <a:rPr lang="en-US" dirty="0" err="1" smtClean="0"/>
              <a:t>enz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Men </a:t>
            </a:r>
            <a:r>
              <a:rPr lang="en-US" dirty="0" err="1" smtClean="0"/>
              <a:t>beschouwt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duurzaam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 van </a:t>
            </a:r>
            <a:r>
              <a:rPr lang="en-US" b="1" dirty="0" err="1" smtClean="0"/>
              <a:t>maximaal</a:t>
            </a:r>
            <a:r>
              <a:rPr lang="en-US" b="1" dirty="0" smtClean="0"/>
              <a:t> 5%</a:t>
            </a:r>
            <a:r>
              <a:rPr lang="en-US" dirty="0" smtClean="0"/>
              <a:t> van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overheidsinkomsten</a:t>
            </a:r>
            <a:r>
              <a:rPr lang="en-US" dirty="0" smtClean="0"/>
              <a:t>. </a:t>
            </a:r>
            <a:r>
              <a:rPr lang="en-US" b="1" dirty="0" smtClean="0"/>
              <a:t>De </a:t>
            </a:r>
            <a:r>
              <a:rPr lang="en-US" b="1" dirty="0" err="1" smtClean="0"/>
              <a:t>rente</a:t>
            </a:r>
            <a:r>
              <a:rPr lang="en-US" b="1" dirty="0" smtClean="0"/>
              <a:t> van Aruba </a:t>
            </a:r>
            <a:r>
              <a:rPr lang="en-US" b="1" dirty="0" err="1" smtClean="0"/>
              <a:t>overstijgt</a:t>
            </a:r>
            <a:r>
              <a:rPr lang="en-US" b="1" dirty="0" smtClean="0"/>
              <a:t> 16% van al </a:t>
            </a:r>
            <a:r>
              <a:rPr lang="en-US" b="1" dirty="0" err="1" smtClean="0"/>
              <a:t>haar</a:t>
            </a:r>
            <a:r>
              <a:rPr lang="en-US" b="1" dirty="0" smtClean="0"/>
              <a:t> </a:t>
            </a:r>
            <a:r>
              <a:rPr lang="en-US" b="1" dirty="0" err="1" smtClean="0"/>
              <a:t>inkomsten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neemt</a:t>
            </a:r>
            <a:r>
              <a:rPr lang="en-US" dirty="0" smtClean="0"/>
              <a:t> toe </a:t>
            </a:r>
            <a:r>
              <a:rPr lang="en-US" dirty="0" err="1" smtClean="0"/>
              <a:t>zodra</a:t>
            </a:r>
            <a:r>
              <a:rPr lang="en-US" dirty="0" smtClean="0"/>
              <a:t> de </a:t>
            </a:r>
            <a:r>
              <a:rPr lang="en-US" b="1" dirty="0" smtClean="0"/>
              <a:t>PPP-</a:t>
            </a:r>
            <a:r>
              <a:rPr lang="en-US" b="1" dirty="0" err="1" smtClean="0"/>
              <a:t>betalingsverplichtingen</a:t>
            </a:r>
            <a:r>
              <a:rPr lang="en-US" b="1" dirty="0" smtClean="0"/>
              <a:t> </a:t>
            </a:r>
            <a:r>
              <a:rPr lang="en-US" dirty="0" err="1" smtClean="0"/>
              <a:t>beginnen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PPP-</a:t>
            </a:r>
            <a:r>
              <a:rPr lang="en-US" dirty="0" err="1" smtClean="0">
                <a:solidFill>
                  <a:srgbClr val="0070C0"/>
                </a:solidFill>
              </a:rPr>
              <a:t>verplichtingen</a:t>
            </a:r>
            <a:r>
              <a:rPr lang="en-US" dirty="0" smtClean="0">
                <a:solidFill>
                  <a:srgbClr val="0070C0"/>
                </a:solidFill>
              </a:rPr>
              <a:t> tot 0,5</a:t>
            </a:r>
            <a:r>
              <a:rPr lang="en-US" dirty="0">
                <a:solidFill>
                  <a:srgbClr val="0070C0"/>
                </a:solidFill>
              </a:rPr>
              <a:t>% </a:t>
            </a:r>
            <a:r>
              <a:rPr lang="en-US" dirty="0" smtClean="0">
                <a:solidFill>
                  <a:srgbClr val="0070C0"/>
                </a:solidFill>
              </a:rPr>
              <a:t>van de </a:t>
            </a:r>
            <a:r>
              <a:rPr lang="en-US" dirty="0" err="1" smtClean="0">
                <a:solidFill>
                  <a:srgbClr val="0070C0"/>
                </a:solidFill>
              </a:rPr>
              <a:t>totale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begroting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worden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als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redelijk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beschouwd</a:t>
            </a:r>
            <a:r>
              <a:rPr lang="en-US" dirty="0" smtClean="0">
                <a:solidFill>
                  <a:srgbClr val="0070C0"/>
                </a:solidFill>
              </a:rPr>
              <a:t>. In Aruba </a:t>
            </a:r>
            <a:r>
              <a:rPr lang="en-US" dirty="0" err="1" smtClean="0">
                <a:solidFill>
                  <a:srgbClr val="0070C0"/>
                </a:solidFill>
              </a:rPr>
              <a:t>gaat</a:t>
            </a:r>
            <a:r>
              <a:rPr lang="en-US" dirty="0" smtClean="0">
                <a:solidFill>
                  <a:srgbClr val="0070C0"/>
                </a:solidFill>
              </a:rPr>
              <a:t> het om 2,5</a:t>
            </a:r>
            <a:r>
              <a:rPr lang="en-US" dirty="0">
                <a:solidFill>
                  <a:srgbClr val="0070C0"/>
                </a:solidFill>
              </a:rPr>
              <a:t>% </a:t>
            </a:r>
            <a:r>
              <a:rPr lang="en-US" dirty="0" err="1" smtClean="0">
                <a:solidFill>
                  <a:srgbClr val="0070C0"/>
                </a:solidFill>
              </a:rPr>
              <a:t>en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overheid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wil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ook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achterstallig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onderhoud</a:t>
            </a:r>
            <a:r>
              <a:rPr lang="en-US" dirty="0" smtClean="0">
                <a:solidFill>
                  <a:srgbClr val="0070C0"/>
                </a:solidFill>
              </a:rPr>
              <a:t> via de PPP </a:t>
            </a:r>
            <a:r>
              <a:rPr lang="en-US" dirty="0" err="1" smtClean="0">
                <a:solidFill>
                  <a:srgbClr val="0070C0"/>
                </a:solidFill>
              </a:rPr>
              <a:t>financieren</a:t>
            </a:r>
            <a:r>
              <a:rPr lang="en-US" dirty="0" smtClean="0">
                <a:solidFill>
                  <a:srgbClr val="0070C0"/>
                </a:solidFill>
              </a:rPr>
              <a:t>!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/>
              <a:t>M.a.w</a:t>
            </a:r>
            <a:r>
              <a:rPr lang="en-US" dirty="0" smtClean="0"/>
              <a:t>., </a:t>
            </a:r>
            <a:r>
              <a:rPr lang="en-US" dirty="0" err="1" smtClean="0"/>
              <a:t>ondanks</a:t>
            </a:r>
            <a:r>
              <a:rPr lang="en-US" dirty="0" smtClean="0"/>
              <a:t> de </a:t>
            </a:r>
            <a:r>
              <a:rPr lang="en-US" dirty="0" err="1" smtClean="0"/>
              <a:t>totale</a:t>
            </a:r>
            <a:r>
              <a:rPr lang="en-US" dirty="0" smtClean="0"/>
              <a:t> focus van de </a:t>
            </a:r>
            <a:r>
              <a:rPr lang="en-US" dirty="0" err="1" smtClean="0"/>
              <a:t>overheid</a:t>
            </a:r>
            <a:r>
              <a:rPr lang="en-US" dirty="0" smtClean="0"/>
              <a:t> op </a:t>
            </a:r>
            <a:r>
              <a:rPr lang="en-US" dirty="0" err="1" smtClean="0"/>
              <a:t>duurzaamheid</a:t>
            </a:r>
            <a:r>
              <a:rPr lang="en-US" dirty="0" smtClean="0"/>
              <a:t>, </a:t>
            </a:r>
            <a:r>
              <a:rPr lang="en-US" b="1" dirty="0" err="1" smtClean="0"/>
              <a:t>vertonen</a:t>
            </a:r>
            <a:r>
              <a:rPr lang="en-US" b="1" dirty="0" smtClean="0"/>
              <a:t> de </a:t>
            </a:r>
            <a:r>
              <a:rPr lang="en-US" b="1" dirty="0" err="1" smtClean="0"/>
              <a:t>overheidsfinanciën</a:t>
            </a:r>
            <a:r>
              <a:rPr lang="en-US" b="1" dirty="0" smtClean="0"/>
              <a:t>, die de basis </a:t>
            </a:r>
            <a:r>
              <a:rPr lang="en-US" b="1" dirty="0" err="1" smtClean="0"/>
              <a:t>vormen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 </a:t>
            </a:r>
            <a:r>
              <a:rPr lang="en-US" b="1" dirty="0" err="1" smtClean="0"/>
              <a:t>welk</a:t>
            </a:r>
            <a:r>
              <a:rPr lang="en-US" b="1" dirty="0" smtClean="0"/>
              <a:t> </a:t>
            </a:r>
            <a:r>
              <a:rPr lang="en-US" b="1" dirty="0" err="1" smtClean="0"/>
              <a:t>beleid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ook</a:t>
            </a:r>
            <a:r>
              <a:rPr lang="en-US" b="1" dirty="0" smtClean="0"/>
              <a:t>,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volledig</a:t>
            </a:r>
            <a:r>
              <a:rPr lang="en-US" b="1" dirty="0" smtClean="0"/>
              <a:t> </a:t>
            </a:r>
            <a:r>
              <a:rPr lang="en-US" b="1" dirty="0" err="1" smtClean="0"/>
              <a:t>gebrek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</a:t>
            </a:r>
            <a:r>
              <a:rPr lang="en-US" b="1" dirty="0" err="1" smtClean="0"/>
              <a:t>duurzaamheid</a:t>
            </a:r>
            <a:r>
              <a:rPr lang="en-US" b="1" dirty="0" smtClean="0"/>
              <a:t>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888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(TOEKOMSTIGE) DRUK OP DE BEGROTING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457864"/>
            <a:ext cx="10787743" cy="503782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Overheidsvoornemen</a:t>
            </a:r>
            <a:r>
              <a:rPr lang="en-US" dirty="0" smtClean="0"/>
              <a:t> om het </a:t>
            </a:r>
            <a:r>
              <a:rPr lang="en-US" dirty="0" err="1" smtClean="0"/>
              <a:t>begrotingstekort</a:t>
            </a:r>
            <a:r>
              <a:rPr lang="en-US" dirty="0" smtClean="0"/>
              <a:t> </a:t>
            </a:r>
            <a:r>
              <a:rPr lang="en-US" dirty="0" err="1" smtClean="0"/>
              <a:t>terug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dringen</a:t>
            </a:r>
            <a:r>
              <a:rPr lang="en-US" dirty="0" smtClean="0"/>
              <a:t>, om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zetten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surplus om </a:t>
            </a:r>
            <a:r>
              <a:rPr lang="en-US" dirty="0" err="1" smtClean="0"/>
              <a:t>vervolgens</a:t>
            </a:r>
            <a:r>
              <a:rPr lang="en-US" dirty="0" smtClean="0"/>
              <a:t>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</a:t>
            </a:r>
            <a:r>
              <a:rPr lang="en-US" dirty="0" err="1" smtClean="0"/>
              <a:t>Schuld</a:t>
            </a:r>
            <a:r>
              <a:rPr lang="en-US" dirty="0" smtClean="0"/>
              <a:t> </a:t>
            </a:r>
            <a:r>
              <a:rPr lang="en-US" dirty="0" err="1" smtClean="0"/>
              <a:t>geleidelijk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lossen</a:t>
            </a:r>
            <a:r>
              <a:rPr lang="en-US" dirty="0" smtClean="0"/>
              <a:t> </a:t>
            </a:r>
            <a:r>
              <a:rPr lang="en-US" b="1" dirty="0" err="1"/>
              <a:t>v</a:t>
            </a:r>
            <a:r>
              <a:rPr lang="en-US" b="1" dirty="0" err="1" smtClean="0"/>
              <a:t>anaf</a:t>
            </a:r>
            <a:r>
              <a:rPr lang="en-US" b="1" dirty="0" smtClean="0"/>
              <a:t> </a:t>
            </a:r>
            <a:r>
              <a:rPr lang="en-US" b="1" dirty="0"/>
              <a:t>2018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 err="1" smtClean="0"/>
              <a:t>Tekort</a:t>
            </a:r>
            <a:r>
              <a:rPr lang="en-US" b="1" dirty="0" smtClean="0"/>
              <a:t> </a:t>
            </a:r>
            <a:r>
              <a:rPr lang="en-US" b="1" dirty="0"/>
              <a:t>2015-2016-2017</a:t>
            </a:r>
            <a:r>
              <a:rPr lang="en-US" dirty="0"/>
              <a:t>: 3,7%-2%-0,5%. </a:t>
            </a:r>
            <a:r>
              <a:rPr lang="en-US" b="1" dirty="0"/>
              <a:t>Surplus</a:t>
            </a:r>
            <a:r>
              <a:rPr lang="en-US" dirty="0"/>
              <a:t> </a:t>
            </a:r>
            <a:r>
              <a:rPr lang="en-US" b="1" dirty="0"/>
              <a:t>2018</a:t>
            </a:r>
            <a:r>
              <a:rPr lang="en-US" dirty="0"/>
              <a:t>: 0,5</a:t>
            </a:r>
            <a:r>
              <a:rPr lang="en-US" dirty="0" smtClean="0"/>
              <a:t>% </a:t>
            </a:r>
            <a:r>
              <a:rPr lang="en-US" dirty="0"/>
              <a:t>di </a:t>
            </a:r>
            <a:r>
              <a:rPr lang="en-US" dirty="0" smtClean="0"/>
              <a:t>GDP → </a:t>
            </a:r>
            <a:r>
              <a:rPr lang="en-US" b="1" dirty="0" smtClean="0">
                <a:solidFill>
                  <a:srgbClr val="FF0000"/>
                </a:solidFill>
              </a:rPr>
              <a:t>PROBLEEM: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 smtClean="0"/>
              <a:t>Salarisverhoging</a:t>
            </a:r>
            <a:r>
              <a:rPr lang="en-US" dirty="0" smtClean="0"/>
              <a:t> van het </a:t>
            </a:r>
            <a:r>
              <a:rPr lang="en-US" dirty="0" err="1" smtClean="0"/>
              <a:t>overheidspersoneel</a:t>
            </a:r>
            <a:r>
              <a:rPr lang="en-US" dirty="0" smtClean="0"/>
              <a:t> </a:t>
            </a:r>
            <a:r>
              <a:rPr lang="en-US" b="1" dirty="0" err="1" smtClean="0"/>
              <a:t>vanaf</a:t>
            </a:r>
            <a:r>
              <a:rPr lang="en-US" b="1" dirty="0" smtClean="0"/>
              <a:t> 2018 </a:t>
            </a:r>
            <a:r>
              <a:rPr lang="en-US" dirty="0" smtClean="0"/>
              <a:t>op basis van het </a:t>
            </a:r>
            <a:r>
              <a:rPr lang="en-US" dirty="0" err="1" smtClean="0"/>
              <a:t>akkoord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de </a:t>
            </a:r>
            <a:r>
              <a:rPr lang="en-US" dirty="0" err="1" smtClean="0"/>
              <a:t>overheid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vakbonden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overheidspersoneel</a:t>
            </a:r>
            <a:r>
              <a:rPr lang="en-US" dirty="0" smtClean="0"/>
              <a:t> om de </a:t>
            </a:r>
            <a:r>
              <a:rPr lang="en-US" dirty="0" err="1" smtClean="0"/>
              <a:t>pensioenleeftijd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personeel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verhogen</a:t>
            </a:r>
            <a:r>
              <a:rPr lang="en-US" dirty="0" smtClean="0"/>
              <a:t> van 60 </a:t>
            </a:r>
            <a:r>
              <a:rPr lang="en-US" dirty="0" err="1" smtClean="0"/>
              <a:t>naar</a:t>
            </a:r>
            <a:r>
              <a:rPr lang="en-US" dirty="0" smtClean="0"/>
              <a:t> 65 </a:t>
            </a:r>
            <a:r>
              <a:rPr lang="en-US" dirty="0" err="1" smtClean="0"/>
              <a:t>jaar</a:t>
            </a:r>
            <a:r>
              <a:rPr lang="en-US" dirty="0" smtClean="0"/>
              <a:t> (APFA).</a:t>
            </a:r>
          </a:p>
          <a:p>
            <a:r>
              <a:rPr lang="en-US" b="1" dirty="0" err="1" smtClean="0"/>
              <a:t>Additionele</a:t>
            </a:r>
            <a:r>
              <a:rPr lang="en-US" b="1" dirty="0" smtClean="0"/>
              <a:t> </a:t>
            </a:r>
            <a:r>
              <a:rPr lang="en-US" b="1" dirty="0" err="1" smtClean="0"/>
              <a:t>betalingsverplichtingen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PPP-</a:t>
            </a:r>
            <a:r>
              <a:rPr lang="en-US" dirty="0" err="1" smtClean="0"/>
              <a:t>projecten</a:t>
            </a:r>
            <a:r>
              <a:rPr lang="en-US" dirty="0" smtClean="0"/>
              <a:t> → ± </a:t>
            </a:r>
            <a:r>
              <a:rPr lang="en-US" dirty="0" err="1" smtClean="0"/>
              <a:t>Af</a:t>
            </a:r>
            <a:r>
              <a:rPr lang="en-US" dirty="0" smtClean="0"/>
              <a:t>. 100 </a:t>
            </a:r>
            <a:r>
              <a:rPr lang="en-US" dirty="0" err="1" smtClean="0"/>
              <a:t>miljoen</a:t>
            </a:r>
            <a:r>
              <a:rPr lang="en-US" dirty="0" smtClean="0"/>
              <a:t>/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vanaf</a:t>
            </a:r>
            <a:r>
              <a:rPr lang="en-US" dirty="0" smtClean="0"/>
              <a:t> </a:t>
            </a:r>
            <a:r>
              <a:rPr lang="en-US" b="1" dirty="0" smtClean="0"/>
              <a:t>2018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overheid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toevlucht</a:t>
            </a:r>
            <a:r>
              <a:rPr lang="en-US" dirty="0" smtClean="0"/>
              <a:t> reeds </a:t>
            </a:r>
            <a:r>
              <a:rPr lang="en-US" dirty="0" err="1" smtClean="0"/>
              <a:t>zoeken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b="1" dirty="0" err="1" smtClean="0"/>
              <a:t>boekhoudkundige</a:t>
            </a:r>
            <a:r>
              <a:rPr lang="en-US" b="1" dirty="0" smtClean="0"/>
              <a:t> </a:t>
            </a:r>
            <a:r>
              <a:rPr lang="en-US" b="1" dirty="0" err="1" smtClean="0"/>
              <a:t>truukjes</a:t>
            </a:r>
            <a:r>
              <a:rPr lang="en-US" b="1" dirty="0" smtClean="0"/>
              <a:t> </a:t>
            </a:r>
            <a:r>
              <a:rPr lang="en-US" dirty="0" smtClean="0"/>
              <a:t>om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afspraken</a:t>
            </a:r>
            <a:r>
              <a:rPr lang="en-US" dirty="0" smtClean="0"/>
              <a:t> met de CAFT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(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/>
              <a:t>d</a:t>
            </a:r>
            <a:r>
              <a:rPr lang="en-US" dirty="0" smtClean="0"/>
              <a:t>e ‘</a:t>
            </a:r>
            <a:r>
              <a:rPr lang="en-US" dirty="0" err="1" smtClean="0"/>
              <a:t>kwijtschelding</a:t>
            </a:r>
            <a:r>
              <a:rPr lang="en-US" dirty="0" smtClean="0"/>
              <a:t>’ van </a:t>
            </a:r>
            <a:r>
              <a:rPr lang="en-US" dirty="0" err="1" smtClean="0"/>
              <a:t>Afl</a:t>
            </a:r>
            <a:r>
              <a:rPr lang="en-US" dirty="0" smtClean="0"/>
              <a:t>. 60 </a:t>
            </a:r>
            <a:r>
              <a:rPr lang="en-US" dirty="0" err="1" smtClean="0"/>
              <a:t>miljoen</a:t>
            </a:r>
            <a:r>
              <a:rPr lang="en-US" dirty="0" smtClean="0"/>
              <a:t> van SVB)</a:t>
            </a:r>
          </a:p>
          <a:p>
            <a:r>
              <a:rPr lang="en-US" dirty="0" smtClean="0"/>
              <a:t>Het is </a:t>
            </a:r>
            <a:r>
              <a:rPr lang="en-US" b="1" dirty="0" err="1" smtClean="0"/>
              <a:t>onvermijdelijk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overheid</a:t>
            </a:r>
            <a:r>
              <a:rPr lang="en-US" dirty="0" smtClean="0"/>
              <a:t> ‘</a:t>
            </a:r>
            <a:r>
              <a:rPr lang="en-US" dirty="0" err="1" smtClean="0"/>
              <a:t>maatregelen</a:t>
            </a:r>
            <a:r>
              <a:rPr lang="en-US" dirty="0" smtClean="0"/>
              <a:t>’ </a:t>
            </a:r>
            <a:r>
              <a:rPr lang="en-US" dirty="0" err="1" smtClean="0"/>
              <a:t>neemt</a:t>
            </a:r>
            <a:r>
              <a:rPr lang="en-US" dirty="0" smtClean="0"/>
              <a:t> in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grootste</a:t>
            </a:r>
            <a:r>
              <a:rPr lang="en-US" dirty="0" smtClean="0"/>
              <a:t> </a:t>
            </a:r>
            <a:r>
              <a:rPr lang="en-US" dirty="0" err="1" smtClean="0"/>
              <a:t>kostenpot</a:t>
            </a:r>
            <a:r>
              <a:rPr lang="en-US" dirty="0" smtClean="0"/>
              <a:t> (met het </a:t>
            </a:r>
            <a:r>
              <a:rPr lang="en-US" dirty="0" err="1" smtClean="0"/>
              <a:t>vooruitzicht</a:t>
            </a:r>
            <a:r>
              <a:rPr lang="en-US" dirty="0" smtClean="0"/>
              <a:t> van </a:t>
            </a:r>
            <a:r>
              <a:rPr lang="en-US" dirty="0" err="1" smtClean="0"/>
              <a:t>nòg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overeengekomen</a:t>
            </a:r>
            <a:r>
              <a:rPr lang="en-US" dirty="0" smtClean="0"/>
              <a:t> </a:t>
            </a:r>
            <a:r>
              <a:rPr lang="en-US" dirty="0" err="1" smtClean="0"/>
              <a:t>verhogingen</a:t>
            </a:r>
            <a:r>
              <a:rPr lang="en-US" dirty="0" smtClean="0"/>
              <a:t>!),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weten</a:t>
            </a:r>
            <a:r>
              <a:rPr lang="en-US" dirty="0" smtClean="0"/>
              <a:t> </a:t>
            </a:r>
            <a:r>
              <a:rPr lang="en-US" dirty="0" err="1" smtClean="0"/>
              <a:t>personeel</a:t>
            </a:r>
            <a:r>
              <a:rPr lang="en-US" dirty="0" smtClean="0"/>
              <a:t>, </a:t>
            </a:r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 err="1" smtClean="0"/>
              <a:t>ernstige</a:t>
            </a:r>
            <a:r>
              <a:rPr lang="en-US" dirty="0" smtClean="0"/>
              <a:t> </a:t>
            </a:r>
            <a:r>
              <a:rPr lang="en-US" dirty="0" err="1" smtClean="0"/>
              <a:t>gevolgen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gemeenschap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economie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</a:t>
            </a:r>
            <a:r>
              <a:rPr lang="en-US" dirty="0" err="1" smtClean="0"/>
              <a:t>voorkomen</a:t>
            </a:r>
            <a:r>
              <a:rPr lang="en-US" dirty="0" smtClean="0"/>
              <a:t>→ </a:t>
            </a:r>
            <a:r>
              <a:rPr lang="en-US" b="1" dirty="0" err="1" smtClean="0">
                <a:solidFill>
                  <a:srgbClr val="FF0000"/>
                </a:solidFill>
              </a:rPr>
              <a:t>welke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samenwerking</a:t>
            </a:r>
            <a:r>
              <a:rPr lang="en-US" b="1" dirty="0" smtClean="0">
                <a:solidFill>
                  <a:srgbClr val="FF0000"/>
                </a:solidFill>
              </a:rPr>
              <a:t> van </a:t>
            </a:r>
            <a:r>
              <a:rPr lang="en-US" b="1" dirty="0" err="1" smtClean="0">
                <a:solidFill>
                  <a:srgbClr val="FF0000"/>
                </a:solidFill>
              </a:rPr>
              <a:t>enige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vakbond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ook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moet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plaatsvinden</a:t>
            </a:r>
            <a:r>
              <a:rPr lang="en-US" b="1" dirty="0" smtClean="0">
                <a:solidFill>
                  <a:srgbClr val="FF0000"/>
                </a:solidFill>
              </a:rPr>
              <a:t> op basis van de </a:t>
            </a:r>
            <a:r>
              <a:rPr lang="en-US" b="1" dirty="0" err="1" smtClean="0">
                <a:solidFill>
                  <a:srgbClr val="FF0000"/>
                </a:solidFill>
              </a:rPr>
              <a:t>harde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deugdelijk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overheidsbestuur</a:t>
            </a:r>
            <a:r>
              <a:rPr lang="en-US" b="1" dirty="0" smtClean="0">
                <a:solidFill>
                  <a:srgbClr val="FF0000"/>
                </a:solidFill>
              </a:rPr>
              <a:t> om </a:t>
            </a:r>
            <a:r>
              <a:rPr lang="en-US" b="1" dirty="0" err="1" smtClean="0">
                <a:solidFill>
                  <a:srgbClr val="FF0000"/>
                </a:solidFill>
              </a:rPr>
              <a:t>herhaling</a:t>
            </a:r>
            <a:r>
              <a:rPr lang="en-US" b="1" dirty="0" smtClean="0">
                <a:solidFill>
                  <a:srgbClr val="FF0000"/>
                </a:solidFill>
              </a:rPr>
              <a:t> in de </a:t>
            </a:r>
            <a:r>
              <a:rPr lang="en-US" b="1" dirty="0" err="1" smtClean="0">
                <a:solidFill>
                  <a:srgbClr val="FF0000"/>
                </a:solidFill>
              </a:rPr>
              <a:t>toekomst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voorkomen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GEVOLGEN VOOR OVERHEIDSDIENSTEN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beeld</a:t>
            </a:r>
            <a:r>
              <a:rPr lang="en-US" b="1" dirty="0" smtClean="0"/>
              <a:t> van de </a:t>
            </a:r>
            <a:r>
              <a:rPr lang="en-US" b="1" dirty="0" err="1" smtClean="0"/>
              <a:t>negatieve</a:t>
            </a:r>
            <a:r>
              <a:rPr lang="en-US" b="1" dirty="0" smtClean="0"/>
              <a:t> </a:t>
            </a:r>
            <a:r>
              <a:rPr lang="en-US" b="1" dirty="0" err="1" smtClean="0"/>
              <a:t>effecten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 de </a:t>
            </a:r>
            <a:r>
              <a:rPr lang="en-US" b="1" dirty="0" err="1" smtClean="0"/>
              <a:t>kwaliteit</a:t>
            </a:r>
            <a:r>
              <a:rPr lang="en-US" b="1" dirty="0" smtClean="0"/>
              <a:t> van </a:t>
            </a:r>
            <a:r>
              <a:rPr lang="en-US" b="1" dirty="0" err="1" smtClean="0"/>
              <a:t>overheidsdiensten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Veiligheid</a:t>
            </a:r>
            <a:r>
              <a:rPr lang="en-US" dirty="0" smtClean="0"/>
              <a:t> (</a:t>
            </a:r>
            <a:r>
              <a:rPr lang="en-US" dirty="0" err="1" smtClean="0"/>
              <a:t>criminaliteit</a:t>
            </a:r>
            <a:r>
              <a:rPr lang="en-US" dirty="0" smtClean="0"/>
              <a:t> – KIA – </a:t>
            </a:r>
            <a:r>
              <a:rPr lang="en-US" dirty="0" err="1" smtClean="0"/>
              <a:t>verslaafdenzorg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Onderwijs</a:t>
            </a:r>
            <a:r>
              <a:rPr lang="en-US" dirty="0" smtClean="0"/>
              <a:t> (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naschoolse</a:t>
            </a:r>
            <a:r>
              <a:rPr lang="en-US" dirty="0" smtClean="0"/>
              <a:t> </a:t>
            </a:r>
            <a:r>
              <a:rPr lang="en-US" dirty="0" err="1" smtClean="0"/>
              <a:t>opvang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dienstverlening</a:t>
            </a:r>
            <a:r>
              <a:rPr lang="en-US" dirty="0" smtClean="0"/>
              <a:t> (</a:t>
            </a:r>
            <a:r>
              <a:rPr lang="en-US" dirty="0" err="1" smtClean="0"/>
              <a:t>Voogdijraad</a:t>
            </a:r>
            <a:r>
              <a:rPr lang="en-US" dirty="0" smtClean="0"/>
              <a:t>, </a:t>
            </a:r>
            <a:r>
              <a:rPr lang="en-US" dirty="0" err="1" smtClean="0"/>
              <a:t>enz</a:t>
            </a:r>
            <a:r>
              <a:rPr lang="en-US" dirty="0" smtClean="0"/>
              <a:t>.)</a:t>
            </a:r>
            <a:endParaRPr lang="en-US" dirty="0"/>
          </a:p>
          <a:p>
            <a:r>
              <a:rPr lang="en-US" dirty="0" err="1" smtClean="0"/>
              <a:t>Subsidie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stichtingen</a:t>
            </a:r>
            <a:r>
              <a:rPr lang="en-US" dirty="0" smtClean="0"/>
              <a:t> (Casa Cuna) (‘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redzaamheid</a:t>
            </a:r>
            <a:r>
              <a:rPr lang="en-US" dirty="0" smtClean="0"/>
              <a:t>’)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2014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Afl</a:t>
            </a:r>
            <a:r>
              <a:rPr lang="en-US" dirty="0" smtClean="0">
                <a:solidFill>
                  <a:srgbClr val="FF0000"/>
                </a:solidFill>
              </a:rPr>
              <a:t>. 122 </a:t>
            </a:r>
            <a:r>
              <a:rPr lang="en-US" dirty="0" err="1" smtClean="0">
                <a:solidFill>
                  <a:srgbClr val="FF0000"/>
                </a:solidFill>
              </a:rPr>
              <a:t>miljoen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2015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Afl</a:t>
            </a:r>
            <a:r>
              <a:rPr lang="en-US" dirty="0" smtClean="0">
                <a:solidFill>
                  <a:srgbClr val="FF0000"/>
                </a:solidFill>
              </a:rPr>
              <a:t>. 83 </a:t>
            </a:r>
            <a:r>
              <a:rPr lang="en-US" dirty="0" err="1" smtClean="0">
                <a:solidFill>
                  <a:srgbClr val="FF0000"/>
                </a:solidFill>
              </a:rPr>
              <a:t>miljoen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2016 </a:t>
            </a:r>
            <a:r>
              <a:rPr lang="en-US" dirty="0" smtClean="0">
                <a:solidFill>
                  <a:srgbClr val="FF0000"/>
                </a:solidFill>
              </a:rPr>
              <a:t>→ </a:t>
            </a:r>
            <a:r>
              <a:rPr lang="en-US" dirty="0" err="1" smtClean="0">
                <a:solidFill>
                  <a:srgbClr val="FF0000"/>
                </a:solidFill>
              </a:rPr>
              <a:t>Afl</a:t>
            </a:r>
            <a:r>
              <a:rPr lang="en-US" dirty="0" smtClean="0">
                <a:solidFill>
                  <a:srgbClr val="FF0000"/>
                </a:solidFill>
              </a:rPr>
              <a:t>. 53 </a:t>
            </a:r>
            <a:r>
              <a:rPr lang="en-US" dirty="0" err="1" smtClean="0">
                <a:solidFill>
                  <a:srgbClr val="FF0000"/>
                </a:solidFill>
              </a:rPr>
              <a:t>miljoen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Functioneren</a:t>
            </a:r>
            <a:r>
              <a:rPr lang="en-US" dirty="0" smtClean="0"/>
              <a:t> van </a:t>
            </a:r>
            <a:r>
              <a:rPr lang="en-US" dirty="0" err="1" smtClean="0"/>
              <a:t>departementen</a:t>
            </a:r>
            <a:r>
              <a:rPr lang="en-US" dirty="0" smtClean="0"/>
              <a:t> (‘</a:t>
            </a:r>
            <a:r>
              <a:rPr lang="en-US" dirty="0" err="1" smtClean="0"/>
              <a:t>personeel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instrumenten</a:t>
            </a:r>
            <a:r>
              <a:rPr lang="en-US" dirty="0" smtClean="0"/>
              <a:t>’)</a:t>
            </a:r>
          </a:p>
          <a:p>
            <a:r>
              <a:rPr lang="en-US" dirty="0" err="1" smtClean="0"/>
              <a:t>Investeringen</a:t>
            </a:r>
            <a:r>
              <a:rPr lang="en-US" dirty="0" smtClean="0"/>
              <a:t> in het </a:t>
            </a:r>
            <a:r>
              <a:rPr lang="en-US" dirty="0" err="1" smtClean="0"/>
              <a:t>algemeen</a:t>
            </a:r>
            <a:r>
              <a:rPr lang="en-US" dirty="0" smtClean="0"/>
              <a:t> (</a:t>
            </a:r>
            <a:r>
              <a:rPr lang="en-US" dirty="0" err="1" smtClean="0"/>
              <a:t>nauwelijks</a:t>
            </a:r>
            <a:r>
              <a:rPr lang="en-US" dirty="0" smtClean="0"/>
              <a:t> 1%)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1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GEVOLGEN VOOR BURGERS/WERKNEMERS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Afbeeldingsresultaat voor patronage political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45" y="1967347"/>
            <a:ext cx="6452580" cy="453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GEVOLGEN VOOR BURGERS/WERKNEMERS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92370"/>
            <a:ext cx="10583174" cy="5201728"/>
          </a:xfrm>
        </p:spPr>
        <p:txBody>
          <a:bodyPr>
            <a:normAutofit fontScale="40000" lnSpcReduction="20000"/>
          </a:bodyPr>
          <a:lstStyle/>
          <a:p>
            <a:r>
              <a:rPr lang="en-US" sz="5900" b="1" dirty="0" err="1" smtClean="0"/>
              <a:t>Verlaging</a:t>
            </a:r>
            <a:r>
              <a:rPr lang="en-US" sz="5900" b="1" dirty="0" smtClean="0"/>
              <a:t> van de </a:t>
            </a:r>
            <a:r>
              <a:rPr lang="en-US" sz="5900" b="1" dirty="0" err="1" smtClean="0"/>
              <a:t>koopkracht</a:t>
            </a:r>
            <a:endParaRPr lang="en-US" sz="5900" b="1" dirty="0" smtClean="0"/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     </a:t>
            </a:r>
            <a:r>
              <a:rPr lang="en-US" sz="4500" dirty="0" smtClean="0"/>
              <a:t>- </a:t>
            </a:r>
            <a:r>
              <a:rPr lang="en-US" sz="4900" dirty="0" err="1" smtClean="0"/>
              <a:t>Belastingverhoging</a:t>
            </a:r>
            <a:r>
              <a:rPr lang="en-US" sz="4900" dirty="0" smtClean="0"/>
              <a:t> (BBO-BAZV-….)</a:t>
            </a:r>
          </a:p>
          <a:p>
            <a:pPr marL="0" indent="0">
              <a:buNone/>
            </a:pPr>
            <a:r>
              <a:rPr lang="en-US" sz="4900" dirty="0" smtClean="0"/>
              <a:t>       - </a:t>
            </a:r>
            <a:r>
              <a:rPr lang="en-US" sz="4900" dirty="0" err="1" smtClean="0"/>
              <a:t>premieverhoging</a:t>
            </a:r>
            <a:r>
              <a:rPr lang="en-US" sz="4900" dirty="0" smtClean="0"/>
              <a:t> AOV (1%-punt in 2014 + </a:t>
            </a:r>
            <a:r>
              <a:rPr lang="en-US" sz="4900" dirty="0" err="1" smtClean="0"/>
              <a:t>verhoging</a:t>
            </a:r>
            <a:r>
              <a:rPr lang="en-US" sz="4900" dirty="0" smtClean="0"/>
              <a:t> van </a:t>
            </a:r>
            <a:r>
              <a:rPr lang="en-US" sz="4900" dirty="0" err="1" smtClean="0"/>
              <a:t>premieloongrens</a:t>
            </a:r>
            <a:r>
              <a:rPr lang="en-US" sz="4900" dirty="0" smtClean="0"/>
              <a:t>)</a:t>
            </a:r>
          </a:p>
          <a:p>
            <a:pPr marL="0" indent="0">
              <a:buNone/>
            </a:pPr>
            <a:r>
              <a:rPr lang="en-US" sz="4900" dirty="0" smtClean="0"/>
              <a:t>       - </a:t>
            </a:r>
            <a:r>
              <a:rPr lang="en-US" sz="4900" dirty="0" err="1" smtClean="0"/>
              <a:t>Introductie</a:t>
            </a:r>
            <a:r>
              <a:rPr lang="en-US" sz="4900" dirty="0" smtClean="0"/>
              <a:t> van </a:t>
            </a:r>
            <a:r>
              <a:rPr lang="en-US" sz="4900" dirty="0" err="1" smtClean="0"/>
              <a:t>tarieven</a:t>
            </a:r>
            <a:r>
              <a:rPr lang="en-US" sz="4900" dirty="0" smtClean="0"/>
              <a:t> </a:t>
            </a:r>
            <a:r>
              <a:rPr lang="en-US" sz="4900" dirty="0" err="1" smtClean="0"/>
              <a:t>voor</a:t>
            </a:r>
            <a:r>
              <a:rPr lang="en-US" sz="4900" dirty="0" smtClean="0"/>
              <a:t> </a:t>
            </a:r>
            <a:r>
              <a:rPr lang="en-US" sz="4900" dirty="0" err="1" smtClean="0"/>
              <a:t>diensten</a:t>
            </a:r>
            <a:r>
              <a:rPr lang="en-US" sz="4900" dirty="0" smtClean="0"/>
              <a:t> (Serlimar)</a:t>
            </a:r>
          </a:p>
          <a:p>
            <a:pPr marL="0" indent="0">
              <a:buNone/>
            </a:pPr>
            <a:r>
              <a:rPr lang="en-US" sz="4900" dirty="0" smtClean="0"/>
              <a:t>       - </a:t>
            </a:r>
            <a:r>
              <a:rPr lang="en-US" sz="4900" dirty="0" err="1" smtClean="0"/>
              <a:t>Introductie</a:t>
            </a:r>
            <a:r>
              <a:rPr lang="en-US" sz="4900" dirty="0" smtClean="0"/>
              <a:t> van </a:t>
            </a:r>
            <a:r>
              <a:rPr lang="en-US" sz="4900" dirty="0" err="1" smtClean="0"/>
              <a:t>verplicht</a:t>
            </a:r>
            <a:r>
              <a:rPr lang="en-US" sz="4900" dirty="0" smtClean="0"/>
              <a:t> </a:t>
            </a:r>
            <a:r>
              <a:rPr lang="en-US" sz="4900" dirty="0" err="1" smtClean="0"/>
              <a:t>pensioen</a:t>
            </a:r>
            <a:r>
              <a:rPr lang="en-US" sz="4900" dirty="0" smtClean="0"/>
              <a:t> → </a:t>
            </a:r>
            <a:r>
              <a:rPr lang="en-US" sz="4900" dirty="0" err="1" smtClean="0"/>
              <a:t>positivief</a:t>
            </a:r>
            <a:r>
              <a:rPr lang="en-US" sz="4900" dirty="0" smtClean="0"/>
              <a:t>, maar… (6%)</a:t>
            </a:r>
          </a:p>
          <a:p>
            <a:pPr marL="0" indent="0">
              <a:buNone/>
            </a:pPr>
            <a:r>
              <a:rPr lang="en-US" sz="4500" dirty="0" smtClean="0"/>
              <a:t>       - </a:t>
            </a:r>
            <a:r>
              <a:rPr lang="en-US" sz="4900" dirty="0" smtClean="0"/>
              <a:t>CAFT 29-12-2014: “</a:t>
            </a:r>
            <a:r>
              <a:rPr lang="nl-NL" sz="4900" dirty="0" smtClean="0"/>
              <a:t>Duidelijke </a:t>
            </a:r>
            <a:r>
              <a:rPr lang="nl-NL" sz="4900" dirty="0"/>
              <a:t>voorbeelden </a:t>
            </a:r>
            <a:r>
              <a:rPr lang="nl-NL" sz="4900" dirty="0" smtClean="0"/>
              <a:t>hiervan (van maatregelen) zijn </a:t>
            </a:r>
            <a:r>
              <a:rPr lang="nl-NL" sz="4900" dirty="0"/>
              <a:t>de belasting op </a:t>
            </a:r>
            <a:r>
              <a:rPr lang="nl-NL" sz="4900" dirty="0" smtClean="0"/>
              <a:t>	financiële transacties en </a:t>
            </a:r>
            <a:r>
              <a:rPr lang="nl-NL" sz="4900" dirty="0"/>
              <a:t>de </a:t>
            </a:r>
            <a:r>
              <a:rPr lang="nl-NL" sz="4900" dirty="0" smtClean="0"/>
              <a:t>omvangrijke </a:t>
            </a:r>
            <a:r>
              <a:rPr lang="nl-NL" sz="4900" dirty="0"/>
              <a:t>belastingherziening die in voorbereiding is </a:t>
            </a:r>
            <a:r>
              <a:rPr lang="nl-NL" sz="4900" dirty="0" smtClean="0"/>
              <a:t>en </a:t>
            </a:r>
            <a:r>
              <a:rPr lang="nl-NL" sz="4900" dirty="0"/>
              <a:t>een </a:t>
            </a:r>
            <a:r>
              <a:rPr lang="nl-NL" sz="4900" dirty="0" smtClean="0"/>
              <a:t>	</a:t>
            </a:r>
            <a:r>
              <a:rPr lang="nl-NL" sz="4900" b="1" dirty="0" smtClean="0"/>
              <a:t>toename </a:t>
            </a:r>
            <a:r>
              <a:rPr lang="nl-NL" sz="4900" b="1" dirty="0"/>
              <a:t>van de </a:t>
            </a:r>
            <a:r>
              <a:rPr lang="nl-NL" sz="4900" b="1" dirty="0" smtClean="0"/>
              <a:t>lastendruk </a:t>
            </a:r>
            <a:r>
              <a:rPr lang="nl-NL" sz="4900" b="1" dirty="0"/>
              <a:t>van meer dan </a:t>
            </a:r>
            <a:r>
              <a:rPr lang="nl-NL" sz="4900" b="1" dirty="0" smtClean="0"/>
              <a:t>10</a:t>
            </a:r>
            <a:r>
              <a:rPr lang="nl-NL" sz="4900" b="1" dirty="0"/>
              <a:t>% </a:t>
            </a:r>
            <a:r>
              <a:rPr lang="nl-NL" sz="4900" dirty="0"/>
              <a:t>tot </a:t>
            </a:r>
            <a:r>
              <a:rPr lang="nl-NL" sz="4900" dirty="0" smtClean="0"/>
              <a:t>gevolg </a:t>
            </a:r>
            <a:r>
              <a:rPr lang="nl-NL" sz="4900" dirty="0"/>
              <a:t>lijkt </a:t>
            </a:r>
            <a:r>
              <a:rPr lang="nl-NL" sz="4900" dirty="0" smtClean="0"/>
              <a:t>te hebben”. </a:t>
            </a: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5900" b="1" dirty="0" err="1" smtClean="0"/>
              <a:t>Gevaar</a:t>
            </a:r>
            <a:r>
              <a:rPr lang="en-US" sz="5900" b="1" dirty="0" smtClean="0"/>
              <a:t> </a:t>
            </a:r>
            <a:r>
              <a:rPr lang="en-US" sz="5900" b="1" dirty="0" err="1" smtClean="0"/>
              <a:t>voor</a:t>
            </a:r>
            <a:r>
              <a:rPr lang="en-US" sz="5900" b="1" dirty="0" smtClean="0"/>
              <a:t> </a:t>
            </a:r>
            <a:r>
              <a:rPr lang="en-US" sz="5900" b="1" dirty="0" err="1" smtClean="0"/>
              <a:t>pensioenzekerheid</a:t>
            </a:r>
            <a:endParaRPr lang="en-US" sz="5900" b="1" dirty="0"/>
          </a:p>
          <a:p>
            <a:pPr marL="0" indent="0">
              <a:buNone/>
            </a:pPr>
            <a:r>
              <a:rPr lang="en-US" sz="5900" b="1" dirty="0" smtClean="0"/>
              <a:t>    </a:t>
            </a:r>
            <a:r>
              <a:rPr lang="en-US" sz="4500" dirty="0" smtClean="0"/>
              <a:t>- </a:t>
            </a:r>
            <a:r>
              <a:rPr lang="en-US" sz="4900" dirty="0" err="1" smtClean="0"/>
              <a:t>Financiële</a:t>
            </a:r>
            <a:r>
              <a:rPr lang="en-US" sz="4900" dirty="0" smtClean="0"/>
              <a:t> </a:t>
            </a:r>
            <a:r>
              <a:rPr lang="en-US" sz="4900" dirty="0" err="1" smtClean="0"/>
              <a:t>situatie</a:t>
            </a:r>
            <a:r>
              <a:rPr lang="en-US" sz="4900" dirty="0" smtClean="0"/>
              <a:t> van de </a:t>
            </a:r>
            <a:r>
              <a:rPr lang="en-US" sz="4900" dirty="0" err="1" smtClean="0"/>
              <a:t>overheid</a:t>
            </a:r>
            <a:r>
              <a:rPr lang="en-US" sz="4900" dirty="0" smtClean="0"/>
              <a:t> </a:t>
            </a:r>
            <a:r>
              <a:rPr lang="en-US" sz="4900" dirty="0" err="1" smtClean="0"/>
              <a:t>verzwakken</a:t>
            </a:r>
            <a:r>
              <a:rPr lang="en-US" sz="4900" dirty="0" smtClean="0"/>
              <a:t> </a:t>
            </a:r>
            <a:r>
              <a:rPr lang="en-US" sz="4900" dirty="0" err="1" smtClean="0"/>
              <a:t>haar</a:t>
            </a:r>
            <a:r>
              <a:rPr lang="en-US" sz="4900" dirty="0" smtClean="0"/>
              <a:t> </a:t>
            </a:r>
            <a:r>
              <a:rPr lang="en-US" sz="4900" dirty="0" err="1" smtClean="0"/>
              <a:t>mogelijkheden</a:t>
            </a:r>
            <a:r>
              <a:rPr lang="en-US" sz="4900" dirty="0" smtClean="0"/>
              <a:t> om de </a:t>
            </a:r>
            <a:r>
              <a:rPr lang="en-US" sz="4900" dirty="0" err="1" smtClean="0"/>
              <a:t>pensioenfondsen</a:t>
            </a:r>
            <a:r>
              <a:rPr lang="en-US" sz="4900" dirty="0" smtClean="0"/>
              <a:t> 	</a:t>
            </a:r>
            <a:r>
              <a:rPr lang="en-US" sz="4900" dirty="0" err="1" smtClean="0"/>
              <a:t>terug</a:t>
            </a:r>
            <a:r>
              <a:rPr lang="en-US" sz="4900" dirty="0" smtClean="0"/>
              <a:t> </a:t>
            </a:r>
            <a:r>
              <a:rPr lang="en-US" sz="4900" dirty="0" err="1" smtClean="0"/>
              <a:t>te</a:t>
            </a:r>
            <a:r>
              <a:rPr lang="en-US" sz="4900" dirty="0" smtClean="0"/>
              <a:t> </a:t>
            </a:r>
            <a:r>
              <a:rPr lang="en-US" sz="4900" dirty="0" err="1" smtClean="0"/>
              <a:t>betalen</a:t>
            </a:r>
            <a:endParaRPr lang="en-US" sz="49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endParaRPr lang="en-US" sz="2900" dirty="0" smtClean="0"/>
          </a:p>
          <a:p>
            <a:r>
              <a:rPr lang="en-US" sz="5900" b="1" dirty="0" err="1" smtClean="0"/>
              <a:t>Andere</a:t>
            </a:r>
            <a:r>
              <a:rPr lang="en-US" sz="5900" b="1" dirty="0" smtClean="0"/>
              <a:t> </a:t>
            </a:r>
            <a:r>
              <a:rPr lang="en-US" sz="5900" b="1" dirty="0" err="1" smtClean="0"/>
              <a:t>ricico’s</a:t>
            </a:r>
            <a:endParaRPr lang="en-US" sz="5900" b="1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4500" b="1" dirty="0" smtClean="0"/>
              <a:t>     -</a:t>
            </a:r>
            <a:r>
              <a:rPr lang="en-US" sz="4500" b="1" dirty="0" smtClean="0">
                <a:solidFill>
                  <a:srgbClr val="FF0000"/>
                </a:solidFill>
              </a:rPr>
              <a:t> </a:t>
            </a:r>
            <a:r>
              <a:rPr lang="en-US" sz="5500" dirty="0" err="1"/>
              <a:t>O</a:t>
            </a:r>
            <a:r>
              <a:rPr lang="en-US" sz="5500" dirty="0" err="1" smtClean="0"/>
              <a:t>nvoldoende</a:t>
            </a:r>
            <a:r>
              <a:rPr lang="en-US" sz="5500" dirty="0" smtClean="0"/>
              <a:t> reserves/</a:t>
            </a:r>
            <a:r>
              <a:rPr lang="en-US" sz="5500" dirty="0" err="1" smtClean="0"/>
              <a:t>voorbereiding</a:t>
            </a:r>
            <a:r>
              <a:rPr lang="en-US" sz="5500" dirty="0" smtClean="0"/>
              <a:t> om de </a:t>
            </a:r>
            <a:r>
              <a:rPr lang="en-US" sz="5500" dirty="0" err="1" smtClean="0"/>
              <a:t>toename</a:t>
            </a:r>
            <a:r>
              <a:rPr lang="en-US" sz="5500" dirty="0" smtClean="0"/>
              <a:t> van </a:t>
            </a:r>
            <a:r>
              <a:rPr lang="en-US" sz="5500" dirty="0" err="1" smtClean="0"/>
              <a:t>kosten</a:t>
            </a:r>
            <a:r>
              <a:rPr lang="en-US" sz="5500" dirty="0" smtClean="0"/>
              <a:t> (AZV</a:t>
            </a:r>
            <a:r>
              <a:rPr lang="en-US" sz="5500" dirty="0"/>
              <a:t>) </a:t>
            </a:r>
            <a:r>
              <a:rPr lang="en-US" sz="5500" dirty="0" err="1" smtClean="0"/>
              <a:t>wegens</a:t>
            </a:r>
            <a:r>
              <a:rPr lang="en-US" sz="5500" dirty="0" smtClean="0"/>
              <a:t> 	</a:t>
            </a:r>
            <a:r>
              <a:rPr lang="en-US" sz="5500" dirty="0" err="1" smtClean="0"/>
              <a:t>vergrijzing</a:t>
            </a:r>
            <a:r>
              <a:rPr lang="en-US" sz="5500" dirty="0" smtClean="0"/>
              <a:t> op </a:t>
            </a:r>
            <a:r>
              <a:rPr lang="en-US" sz="5500" dirty="0" err="1" smtClean="0"/>
              <a:t>te</a:t>
            </a:r>
            <a:r>
              <a:rPr lang="en-US" sz="5500" dirty="0" smtClean="0"/>
              <a:t> </a:t>
            </a:r>
            <a:r>
              <a:rPr lang="en-US" sz="5500" dirty="0" err="1" smtClean="0"/>
              <a:t>vangen</a:t>
            </a:r>
            <a:endParaRPr lang="en-US" sz="5500" dirty="0"/>
          </a:p>
          <a:p>
            <a:pPr marL="0" indent="0">
              <a:buNone/>
            </a:pPr>
            <a:endParaRPr lang="en-US" sz="55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6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4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DEUGDELIJK BESTUUR IS NOODZAKELIJK!</a:t>
            </a:r>
            <a:r>
              <a:rPr lang="en-US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61048"/>
            <a:ext cx="10515600" cy="5589917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err="1" smtClean="0"/>
              <a:t>Deugdelijk</a:t>
            </a:r>
            <a:r>
              <a:rPr lang="en-US" sz="9600" dirty="0" smtClean="0"/>
              <a:t> </a:t>
            </a:r>
            <a:r>
              <a:rPr lang="en-US" sz="9600" dirty="0" err="1" smtClean="0"/>
              <a:t>bestuur</a:t>
            </a:r>
            <a:r>
              <a:rPr lang="en-US" sz="9600" dirty="0" smtClean="0"/>
              <a:t> is </a:t>
            </a:r>
            <a:r>
              <a:rPr lang="en-US" sz="9600" b="1" dirty="0" err="1" smtClean="0"/>
              <a:t>niet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slechts</a:t>
            </a:r>
            <a:r>
              <a:rPr lang="en-US" sz="9600" b="1" dirty="0" smtClean="0"/>
              <a:t> </a:t>
            </a:r>
            <a:r>
              <a:rPr lang="en-US" sz="9600" dirty="0" err="1" smtClean="0"/>
              <a:t>een</a:t>
            </a:r>
            <a:r>
              <a:rPr lang="en-US" sz="9600" dirty="0" smtClean="0"/>
              <a:t> </a:t>
            </a:r>
            <a:r>
              <a:rPr lang="en-US" sz="9600" dirty="0" err="1" smtClean="0"/>
              <a:t>morele</a:t>
            </a:r>
            <a:r>
              <a:rPr lang="en-US" sz="9600" dirty="0" smtClean="0"/>
              <a:t> of </a:t>
            </a:r>
            <a:r>
              <a:rPr lang="en-US" sz="9600" dirty="0" err="1" smtClean="0"/>
              <a:t>ethiese</a:t>
            </a:r>
            <a:r>
              <a:rPr lang="en-US" sz="9600" dirty="0" smtClean="0"/>
              <a:t> ‘</a:t>
            </a:r>
            <a:r>
              <a:rPr lang="en-US" sz="9600" dirty="0" err="1" smtClean="0"/>
              <a:t>verplichting</a:t>
            </a:r>
            <a:r>
              <a:rPr lang="en-US" sz="9600" dirty="0" smtClean="0"/>
              <a:t> ’ maar...</a:t>
            </a:r>
          </a:p>
          <a:p>
            <a:r>
              <a:rPr lang="en-US" sz="9600" dirty="0" smtClean="0"/>
              <a:t>In </a:t>
            </a:r>
            <a:r>
              <a:rPr lang="en-US" sz="9600" dirty="0" err="1" smtClean="0"/>
              <a:t>onze</a:t>
            </a:r>
            <a:r>
              <a:rPr lang="en-US" sz="9600" dirty="0" smtClean="0"/>
              <a:t> </a:t>
            </a:r>
            <a:r>
              <a:rPr lang="en-US" sz="9600" dirty="0" err="1" smtClean="0"/>
              <a:t>huidige</a:t>
            </a:r>
            <a:r>
              <a:rPr lang="en-US" sz="9600" dirty="0" smtClean="0"/>
              <a:t> </a:t>
            </a:r>
            <a:r>
              <a:rPr lang="en-US" sz="9600" dirty="0" err="1" smtClean="0"/>
              <a:t>situatie</a:t>
            </a:r>
            <a:r>
              <a:rPr lang="en-US" sz="9600" dirty="0" smtClean="0"/>
              <a:t> is het  </a:t>
            </a:r>
            <a:r>
              <a:rPr lang="en-US" sz="9600" dirty="0" err="1" smtClean="0"/>
              <a:t>voor</a:t>
            </a:r>
            <a:r>
              <a:rPr lang="en-US" sz="9600" dirty="0" smtClean="0"/>
              <a:t> Aruba </a:t>
            </a:r>
            <a:r>
              <a:rPr lang="en-US" sz="9600" b="1" dirty="0" err="1" smtClean="0"/>
              <a:t>noodzakelijk</a:t>
            </a:r>
            <a:r>
              <a:rPr lang="en-US" sz="9600" b="1" dirty="0" smtClean="0"/>
              <a:t> om </a:t>
            </a:r>
            <a:r>
              <a:rPr lang="en-US" sz="9600" b="1" dirty="0" err="1" smtClean="0"/>
              <a:t>te</a:t>
            </a:r>
            <a:r>
              <a:rPr lang="en-US" sz="9600" b="1" dirty="0" smtClean="0"/>
              <a:t> ‘</a:t>
            </a:r>
            <a:r>
              <a:rPr lang="en-US" sz="9600" b="1" dirty="0" err="1" smtClean="0"/>
              <a:t>overleven</a:t>
            </a:r>
            <a:r>
              <a:rPr lang="en-US" sz="9600" b="1" dirty="0" smtClean="0"/>
              <a:t>’:</a:t>
            </a:r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- Aruba </a:t>
            </a:r>
            <a:r>
              <a:rPr lang="en-US" sz="9600" dirty="0" err="1" smtClean="0"/>
              <a:t>moet</a:t>
            </a:r>
            <a:r>
              <a:rPr lang="en-US" sz="9600" dirty="0" smtClean="0"/>
              <a:t> </a:t>
            </a:r>
            <a:r>
              <a:rPr lang="en-US" sz="9600" dirty="0" err="1" smtClean="0"/>
              <a:t>zonder</a:t>
            </a:r>
            <a:r>
              <a:rPr lang="en-US" sz="9600" dirty="0" smtClean="0"/>
              <a:t> </a:t>
            </a:r>
            <a:r>
              <a:rPr lang="en-US" sz="9600" dirty="0" err="1" smtClean="0"/>
              <a:t>meer</a:t>
            </a:r>
            <a:r>
              <a:rPr lang="en-US" sz="9600" dirty="0" smtClean="0"/>
              <a:t> </a:t>
            </a:r>
            <a:r>
              <a:rPr lang="en-US" sz="9600" dirty="0" err="1" smtClean="0"/>
              <a:t>voldoen</a:t>
            </a:r>
            <a:r>
              <a:rPr lang="en-US" sz="9600" dirty="0" smtClean="0"/>
              <a:t> </a:t>
            </a:r>
            <a:r>
              <a:rPr lang="en-US" sz="9600" dirty="0" err="1" smtClean="0"/>
              <a:t>aan</a:t>
            </a:r>
            <a:r>
              <a:rPr lang="en-US" sz="9600" dirty="0" smtClean="0"/>
              <a:t> </a:t>
            </a:r>
            <a:r>
              <a:rPr lang="en-US" sz="9600" dirty="0" err="1" smtClean="0"/>
              <a:t>haar</a:t>
            </a:r>
            <a:r>
              <a:rPr lang="en-US" sz="9600" dirty="0" smtClean="0"/>
              <a:t> </a:t>
            </a:r>
            <a:r>
              <a:rPr lang="en-US" sz="9600" dirty="0" err="1" smtClean="0"/>
              <a:t>financiële</a:t>
            </a:r>
            <a:r>
              <a:rPr lang="en-US" sz="9600" dirty="0" smtClean="0"/>
              <a:t> </a:t>
            </a:r>
            <a:r>
              <a:rPr lang="en-US" sz="9600" dirty="0" err="1" smtClean="0"/>
              <a:t>verplichtingen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- Aruba </a:t>
            </a:r>
            <a:r>
              <a:rPr lang="en-US" sz="9600" dirty="0" err="1" smtClean="0"/>
              <a:t>moet</a:t>
            </a:r>
            <a:r>
              <a:rPr lang="en-US" sz="9600" dirty="0" smtClean="0"/>
              <a:t> </a:t>
            </a:r>
            <a:r>
              <a:rPr lang="en-US" sz="9600" dirty="0" err="1" smtClean="0"/>
              <a:t>voldoen</a:t>
            </a:r>
            <a:r>
              <a:rPr lang="en-US" sz="9600" dirty="0" smtClean="0"/>
              <a:t> </a:t>
            </a:r>
            <a:r>
              <a:rPr lang="en-US" sz="9600" dirty="0" err="1" smtClean="0"/>
              <a:t>aan</a:t>
            </a:r>
            <a:r>
              <a:rPr lang="en-US" sz="9600" dirty="0" smtClean="0"/>
              <a:t> </a:t>
            </a:r>
            <a:r>
              <a:rPr lang="en-US" sz="9600" dirty="0" err="1" smtClean="0"/>
              <a:t>essentiële</a:t>
            </a:r>
            <a:r>
              <a:rPr lang="en-US" sz="9600" dirty="0" smtClean="0"/>
              <a:t> </a:t>
            </a:r>
            <a:r>
              <a:rPr lang="en-US" sz="9600" dirty="0" err="1" smtClean="0"/>
              <a:t>beleids’verplichtingen</a:t>
            </a:r>
            <a:r>
              <a:rPr lang="en-US" sz="9600" dirty="0" smtClean="0"/>
              <a:t>’</a:t>
            </a:r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- </a:t>
            </a:r>
            <a:r>
              <a:rPr lang="en-US" sz="9600" b="1" dirty="0" err="1" smtClean="0"/>
              <a:t>Er</a:t>
            </a:r>
            <a:r>
              <a:rPr lang="en-US" sz="9600" b="1" dirty="0" smtClean="0"/>
              <a:t> is </a:t>
            </a:r>
            <a:r>
              <a:rPr lang="en-US" sz="9600" b="1" dirty="0" err="1" smtClean="0"/>
              <a:t>geen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ruimte</a:t>
            </a:r>
            <a:r>
              <a:rPr lang="en-US" sz="9600" b="1" dirty="0" smtClean="0"/>
              <a:t> (</a:t>
            </a:r>
            <a:r>
              <a:rPr lang="en-US" sz="9600" b="1" dirty="0" err="1" smtClean="0"/>
              <a:t>meer</a:t>
            </a:r>
            <a:r>
              <a:rPr lang="en-US" sz="9600" b="1" dirty="0" smtClean="0"/>
              <a:t>) </a:t>
            </a:r>
            <a:r>
              <a:rPr lang="en-US" sz="9600" b="1" dirty="0" err="1" smtClean="0"/>
              <a:t>voor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verkwisting</a:t>
            </a:r>
            <a:r>
              <a:rPr lang="en-US" sz="9600" b="1" dirty="0" smtClean="0"/>
              <a:t> door </a:t>
            </a:r>
            <a:r>
              <a:rPr lang="en-US" sz="9600" b="1" dirty="0" err="1" smtClean="0"/>
              <a:t>ondeugdelijk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bestuur</a:t>
            </a:r>
            <a:endParaRPr lang="en-US" sz="9600" b="1" dirty="0" smtClean="0"/>
          </a:p>
          <a:p>
            <a:pPr marL="0" indent="0">
              <a:buNone/>
            </a:pPr>
            <a:endParaRPr lang="en-US" sz="9600" b="1" dirty="0"/>
          </a:p>
          <a:p>
            <a:r>
              <a:rPr lang="en-US" sz="9600" b="1" dirty="0" err="1" smtClean="0">
                <a:solidFill>
                  <a:srgbClr val="FF0000"/>
                </a:solidFill>
              </a:rPr>
              <a:t>Zolang</a:t>
            </a:r>
            <a:r>
              <a:rPr lang="en-US" sz="9600" b="1" dirty="0" smtClean="0">
                <a:solidFill>
                  <a:srgbClr val="FF0000"/>
                </a:solidFill>
              </a:rPr>
              <a:t> de </a:t>
            </a:r>
            <a:r>
              <a:rPr lang="en-US" sz="9600" b="1" dirty="0" err="1" smtClean="0">
                <a:solidFill>
                  <a:srgbClr val="FF0000"/>
                </a:solidFill>
              </a:rPr>
              <a:t>oorzaken</a:t>
            </a:r>
            <a:r>
              <a:rPr lang="en-US" sz="9600" b="1" dirty="0" smtClean="0">
                <a:solidFill>
                  <a:srgbClr val="FF0000"/>
                </a:solidFill>
              </a:rPr>
              <a:t> van </a:t>
            </a:r>
            <a:r>
              <a:rPr lang="en-US" sz="9600" b="1" dirty="0" err="1" smtClean="0">
                <a:solidFill>
                  <a:srgbClr val="FF0000"/>
                </a:solidFill>
              </a:rPr>
              <a:t>onze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huidige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financieel-economische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situatie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worden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gecorrigeerd</a:t>
            </a:r>
            <a:r>
              <a:rPr lang="en-US" sz="9600" b="1" dirty="0" smtClean="0">
                <a:solidFill>
                  <a:srgbClr val="FF0000"/>
                </a:solidFill>
              </a:rPr>
              <a:t> (</a:t>
            </a:r>
            <a:r>
              <a:rPr lang="en-US" sz="9600" b="1" dirty="0" err="1" smtClean="0">
                <a:solidFill>
                  <a:srgbClr val="FF0000"/>
                </a:solidFill>
              </a:rPr>
              <a:t>te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weten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ondeugdelijk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bestuur</a:t>
            </a:r>
            <a:r>
              <a:rPr lang="en-US" sz="9600" b="1" dirty="0" smtClean="0">
                <a:solidFill>
                  <a:srgbClr val="FF0000"/>
                </a:solidFill>
              </a:rPr>
              <a:t> op </a:t>
            </a:r>
            <a:r>
              <a:rPr lang="en-US" sz="9600" b="1" dirty="0" err="1" smtClean="0">
                <a:solidFill>
                  <a:srgbClr val="FF0000"/>
                </a:solidFill>
              </a:rPr>
              <a:t>verschillende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terreinen</a:t>
            </a:r>
            <a:r>
              <a:rPr lang="en-US" sz="9600" b="1" dirty="0" smtClean="0">
                <a:solidFill>
                  <a:srgbClr val="FF0000"/>
                </a:solidFill>
              </a:rPr>
              <a:t>), </a:t>
            </a:r>
            <a:r>
              <a:rPr lang="en-US" sz="9600" b="1" dirty="0" err="1" smtClean="0">
                <a:solidFill>
                  <a:srgbClr val="FF0000"/>
                </a:solidFill>
              </a:rPr>
              <a:t>kunnen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andere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maatregelen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bezuinigingen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worden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verwacht</a:t>
            </a:r>
            <a:r>
              <a:rPr lang="en-US" sz="9600" b="1" dirty="0" smtClean="0">
                <a:solidFill>
                  <a:srgbClr val="FF0000"/>
                </a:solidFill>
              </a:rPr>
              <a:t> die </a:t>
            </a:r>
            <a:r>
              <a:rPr lang="en-US" sz="9600" b="1" dirty="0">
                <a:solidFill>
                  <a:srgbClr val="FF0000"/>
                </a:solidFill>
              </a:rPr>
              <a:t>op </a:t>
            </a:r>
            <a:r>
              <a:rPr lang="en-US" sz="9600" b="1" dirty="0" err="1">
                <a:solidFill>
                  <a:srgbClr val="FF0000"/>
                </a:solidFill>
              </a:rPr>
              <a:t>korte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en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lange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termijn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onze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koopkracht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inkomenszekerheid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aantasten</a:t>
            </a:r>
            <a:r>
              <a:rPr lang="en-US" sz="9600" b="1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US" sz="9600" b="1" dirty="0" smtClean="0">
              <a:solidFill>
                <a:srgbClr val="FF0000"/>
              </a:solidFill>
            </a:endParaRPr>
          </a:p>
          <a:p>
            <a:r>
              <a:rPr lang="en-US" sz="9600" b="1" dirty="0" err="1" smtClean="0">
                <a:solidFill>
                  <a:srgbClr val="FF0000"/>
                </a:solidFill>
              </a:rPr>
              <a:t>Andere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politieke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partijen</a:t>
            </a:r>
            <a:r>
              <a:rPr lang="en-US" sz="9600" b="1" dirty="0" smtClean="0">
                <a:solidFill>
                  <a:srgbClr val="FF0000"/>
                </a:solidFill>
              </a:rPr>
              <a:t>/</a:t>
            </a:r>
            <a:r>
              <a:rPr lang="en-US" sz="9600" b="1" dirty="0" err="1" smtClean="0">
                <a:solidFill>
                  <a:srgbClr val="FF0000"/>
                </a:solidFill>
              </a:rPr>
              <a:t>gezichten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vormen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geen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enkele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garantie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voor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oplossing</a:t>
            </a:r>
            <a:r>
              <a:rPr lang="en-US" sz="9600" b="1" dirty="0" smtClean="0">
                <a:solidFill>
                  <a:srgbClr val="FF0000"/>
                </a:solidFill>
              </a:rPr>
              <a:t>. </a:t>
            </a:r>
            <a:r>
              <a:rPr lang="en-US" sz="9600" b="1" dirty="0" err="1" smtClean="0">
                <a:solidFill>
                  <a:srgbClr val="FF0000"/>
                </a:solidFill>
              </a:rPr>
              <a:t>Daarentegen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kunnen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wetten</a:t>
            </a:r>
            <a:r>
              <a:rPr lang="en-US" sz="9600" b="1" dirty="0" smtClean="0">
                <a:solidFill>
                  <a:srgbClr val="FF0000"/>
                </a:solidFill>
              </a:rPr>
              <a:t> die </a:t>
            </a:r>
            <a:r>
              <a:rPr lang="en-US" sz="9600" b="1" dirty="0" err="1" smtClean="0">
                <a:solidFill>
                  <a:srgbClr val="FF0000"/>
                </a:solidFill>
              </a:rPr>
              <a:t>ondeugdelijk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bestuur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moeilijk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maken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een</a:t>
            </a:r>
            <a:r>
              <a:rPr lang="en-US" sz="9600" b="1" dirty="0" smtClean="0">
                <a:solidFill>
                  <a:srgbClr val="FF0000"/>
                </a:solidFill>
              </a:rPr>
              <a:t> basis </a:t>
            </a:r>
            <a:r>
              <a:rPr lang="en-US" sz="9600" b="1" dirty="0" err="1" smtClean="0">
                <a:solidFill>
                  <a:srgbClr val="FF0000"/>
                </a:solidFill>
              </a:rPr>
              <a:t>vormen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voor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deugdelijk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bestuur</a:t>
            </a:r>
            <a:endParaRPr lang="en-US" sz="9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9600" b="1" dirty="0" smtClean="0">
              <a:solidFill>
                <a:srgbClr val="FF0000"/>
              </a:solidFill>
            </a:endParaRPr>
          </a:p>
          <a:p>
            <a:r>
              <a:rPr lang="en-US" sz="9600" b="1" dirty="0" err="1">
                <a:solidFill>
                  <a:srgbClr val="FF0000"/>
                </a:solidFill>
              </a:rPr>
              <a:t>Deugdelijk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bestuur</a:t>
            </a:r>
            <a:r>
              <a:rPr lang="en-US" sz="9600" b="1" dirty="0">
                <a:solidFill>
                  <a:srgbClr val="FF0000"/>
                </a:solidFill>
              </a:rPr>
              <a:t>	→ In </a:t>
            </a:r>
            <a:r>
              <a:rPr lang="en-US" sz="9600" b="1" dirty="0" err="1">
                <a:solidFill>
                  <a:srgbClr val="FF0000"/>
                </a:solidFill>
              </a:rPr>
              <a:t>ons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aller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voordeel</a:t>
            </a:r>
            <a:r>
              <a:rPr lang="en-US" sz="9600" b="1" dirty="0">
                <a:solidFill>
                  <a:srgbClr val="FF0000"/>
                </a:solidFill>
              </a:rPr>
              <a:t>, maar… het </a:t>
            </a:r>
            <a:r>
              <a:rPr lang="en-US" sz="9600" b="1" dirty="0" err="1">
                <a:solidFill>
                  <a:srgbClr val="FF0000"/>
                </a:solidFill>
              </a:rPr>
              <a:t>vereist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een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inspanning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</a:rPr>
              <a:t>				van </a:t>
            </a:r>
            <a:r>
              <a:rPr lang="en-US" sz="9600" b="1" dirty="0" err="1" smtClean="0">
                <a:solidFill>
                  <a:srgbClr val="FF0000"/>
                </a:solidFill>
              </a:rPr>
              <a:t>ons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allen</a:t>
            </a:r>
            <a:r>
              <a:rPr lang="en-US" sz="96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sz="9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7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ROUTEKAART VOOR DEUGDELIJK BESTUUR</a:t>
            </a:r>
            <a:endParaRPr lang="nl-NL" sz="36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6492"/>
            <a:ext cx="10729824" cy="520172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Initiatieven</a:t>
            </a:r>
            <a:r>
              <a:rPr lang="en-US" b="1" dirty="0" smtClean="0"/>
              <a:t> </a:t>
            </a:r>
            <a:r>
              <a:rPr lang="en-US" b="1" dirty="0" err="1" smtClean="0"/>
              <a:t>vanuit</a:t>
            </a:r>
            <a:r>
              <a:rPr lang="en-US" b="1" dirty="0" smtClean="0"/>
              <a:t> de </a:t>
            </a:r>
            <a:r>
              <a:rPr lang="en-US" b="1" dirty="0" err="1" smtClean="0"/>
              <a:t>gemeenschap</a:t>
            </a:r>
            <a:r>
              <a:rPr lang="en-US" dirty="0" smtClean="0"/>
              <a:t>→ </a:t>
            </a:r>
            <a:r>
              <a:rPr lang="en-US" dirty="0" err="1" smtClean="0"/>
              <a:t>sociale</a:t>
            </a:r>
            <a:r>
              <a:rPr lang="en-US" dirty="0" smtClean="0"/>
              <a:t> partners </a:t>
            </a:r>
            <a:r>
              <a:rPr lang="en-US" dirty="0" err="1" smtClean="0"/>
              <a:t>en</a:t>
            </a:r>
            <a:r>
              <a:rPr lang="en-US" dirty="0" smtClean="0"/>
              <a:t> 					</a:t>
            </a:r>
            <a:r>
              <a:rPr lang="en-US" dirty="0" err="1" smtClean="0"/>
              <a:t>maatschappelijke</a:t>
            </a:r>
            <a:r>
              <a:rPr lang="en-US" dirty="0" smtClean="0"/>
              <a:t> </a:t>
            </a:r>
            <a:r>
              <a:rPr lang="en-US" dirty="0" err="1" smtClean="0"/>
              <a:t>groeperingen</a:t>
            </a:r>
            <a:r>
              <a:rPr lang="en-US" dirty="0" smtClean="0"/>
              <a:t> (die de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betalen</a:t>
            </a:r>
            <a:r>
              <a:rPr lang="en-US" dirty="0" smtClean="0"/>
              <a:t>!)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 smtClean="0"/>
              <a:t>Verandering</a:t>
            </a:r>
            <a:r>
              <a:rPr lang="en-US" b="1" dirty="0" smtClean="0"/>
              <a:t> op basis van </a:t>
            </a:r>
            <a:r>
              <a:rPr lang="en-US" b="1" dirty="0" err="1" smtClean="0"/>
              <a:t>dialoog</a:t>
            </a:r>
            <a:r>
              <a:rPr lang="en-US" b="1" dirty="0" smtClean="0"/>
              <a:t>    </a:t>
            </a:r>
            <a:r>
              <a:rPr lang="en-US" dirty="0" smtClean="0"/>
              <a:t>→ </a:t>
            </a:r>
            <a:r>
              <a:rPr lang="en-US" dirty="0" err="1" smtClean="0"/>
              <a:t>alle</a:t>
            </a:r>
            <a:r>
              <a:rPr lang="en-US" dirty="0" smtClean="0"/>
              <a:t> stakeholder </a:t>
            </a:r>
            <a:r>
              <a:rPr lang="en-US" dirty="0" err="1" smtClean="0"/>
              <a:t>er</a:t>
            </a:r>
            <a:r>
              <a:rPr lang="en-US" dirty="0" smtClean="0"/>
              <a:t> van </a:t>
            </a:r>
            <a:r>
              <a:rPr lang="en-US" dirty="0" err="1" smtClean="0"/>
              <a:t>overtuigen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hoofdaandacht</a:t>
            </a:r>
            <a:r>
              <a:rPr lang="en-US" dirty="0" smtClean="0"/>
              <a:t> </a:t>
            </a:r>
            <a:r>
              <a:rPr lang="en-US" dirty="0" err="1" smtClean="0"/>
              <a:t>gericht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op het </a:t>
            </a:r>
            <a:r>
              <a:rPr lang="en-US" u="sng" dirty="0" err="1" smtClean="0"/>
              <a:t>algemeen</a:t>
            </a:r>
            <a:r>
              <a:rPr lang="en-US" u="sng" dirty="0" smtClean="0"/>
              <a:t> </a:t>
            </a:r>
            <a:r>
              <a:rPr lang="en-US" u="sng" dirty="0" err="1" smtClean="0"/>
              <a:t>belang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Uitgangspunt</a:t>
            </a:r>
            <a:r>
              <a:rPr lang="en-US" dirty="0" smtClean="0">
                <a:solidFill>
                  <a:srgbClr val="FF0000"/>
                </a:solidFill>
              </a:rPr>
              <a:t>→ (</a:t>
            </a:r>
            <a:r>
              <a:rPr lang="en-US" dirty="0" err="1" smtClean="0">
                <a:solidFill>
                  <a:srgbClr val="FF0000"/>
                </a:solidFill>
              </a:rPr>
              <a:t>bijna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alle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mensen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organisaties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instanties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zijn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medeverantwoordelijk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hetzij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hebben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geprofiteerd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hebben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gezwegen</a:t>
            </a:r>
            <a:r>
              <a:rPr lang="en-US" dirty="0" smtClean="0">
                <a:solidFill>
                  <a:srgbClr val="FF0000"/>
                </a:solidFill>
              </a:rPr>
              <a:t> om </a:t>
            </a:r>
            <a:r>
              <a:rPr lang="en-US" dirty="0" err="1" smtClean="0">
                <a:solidFill>
                  <a:srgbClr val="FF0000"/>
                </a:solidFill>
              </a:rPr>
              <a:t>problemen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voorkomen</a:t>
            </a:r>
            <a:r>
              <a:rPr lang="en-US" dirty="0" smtClean="0">
                <a:solidFill>
                  <a:srgbClr val="FF0000"/>
                </a:solidFill>
              </a:rPr>
              <a:t>!)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daarom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moeten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zij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gevolgen</a:t>
            </a:r>
            <a:r>
              <a:rPr lang="en-US" dirty="0" smtClean="0">
                <a:solidFill>
                  <a:srgbClr val="FF0000"/>
                </a:solidFill>
              </a:rPr>
              <a:t> van het </a:t>
            </a:r>
            <a:r>
              <a:rPr lang="en-US" dirty="0" err="1" smtClean="0">
                <a:solidFill>
                  <a:srgbClr val="FF0000"/>
                </a:solidFill>
              </a:rPr>
              <a:t>beleid</a:t>
            </a:r>
            <a:r>
              <a:rPr lang="en-US" dirty="0" smtClean="0">
                <a:solidFill>
                  <a:srgbClr val="FF0000"/>
                </a:solidFill>
              </a:rPr>
              <a:t> van de </a:t>
            </a:r>
            <a:r>
              <a:rPr lang="en-US" dirty="0" err="1" smtClean="0">
                <a:solidFill>
                  <a:srgbClr val="FF0000"/>
                </a:solidFill>
              </a:rPr>
              <a:t>laatste</a:t>
            </a:r>
            <a:r>
              <a:rPr lang="en-US" dirty="0" smtClean="0">
                <a:solidFill>
                  <a:srgbClr val="FF0000"/>
                </a:solidFill>
              </a:rPr>
              <a:t> 3 decennia </a:t>
            </a:r>
            <a:r>
              <a:rPr lang="en-US" dirty="0" err="1" smtClean="0">
                <a:solidFill>
                  <a:srgbClr val="FF0000"/>
                </a:solidFill>
              </a:rPr>
              <a:t>helpen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dragen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alsmede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bijdrage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leveren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oplossingen</a:t>
            </a:r>
            <a:r>
              <a:rPr lang="en-US" dirty="0" smtClean="0">
                <a:solidFill>
                  <a:srgbClr val="FF0000"/>
                </a:solidFill>
              </a:rPr>
              <a:t> om de </a:t>
            </a:r>
            <a:r>
              <a:rPr lang="en-US" dirty="0" err="1" smtClean="0">
                <a:solidFill>
                  <a:srgbClr val="FF0000"/>
                </a:solidFill>
              </a:rPr>
              <a:t>omstandigheden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verbeteren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“De </a:t>
            </a:r>
            <a:r>
              <a:rPr lang="en-US" dirty="0" err="1" smtClean="0">
                <a:solidFill>
                  <a:srgbClr val="FF0000"/>
                </a:solidFill>
              </a:rPr>
              <a:t>politiek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verandert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niet</a:t>
            </a:r>
            <a:r>
              <a:rPr lang="en-US" dirty="0" smtClean="0">
                <a:solidFill>
                  <a:srgbClr val="FF0000"/>
                </a:solidFill>
              </a:rPr>
              <a:t>” → </a:t>
            </a:r>
            <a:r>
              <a:rPr lang="en-US" dirty="0" err="1" smtClean="0">
                <a:solidFill>
                  <a:srgbClr val="FF0000"/>
                </a:solidFill>
              </a:rPr>
              <a:t>ook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onder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positieve</a:t>
            </a:r>
            <a:r>
              <a:rPr lang="en-US" dirty="0" smtClean="0">
                <a:solidFill>
                  <a:srgbClr val="FF0000"/>
                </a:solidFill>
              </a:rPr>
              <a:t>!) </a:t>
            </a:r>
            <a:r>
              <a:rPr lang="en-US" dirty="0" err="1" smtClean="0">
                <a:solidFill>
                  <a:srgbClr val="FF0000"/>
                </a:solidFill>
              </a:rPr>
              <a:t>druk</a:t>
            </a:r>
            <a:r>
              <a:rPr lang="en-US" dirty="0" smtClean="0">
                <a:solidFill>
                  <a:srgbClr val="FF0000"/>
                </a:solidFill>
              </a:rPr>
              <a:t> v. 100.000 </a:t>
            </a:r>
            <a:r>
              <a:rPr lang="en-US" dirty="0" err="1" smtClean="0">
                <a:solidFill>
                  <a:srgbClr val="FF0000"/>
                </a:solidFill>
              </a:rPr>
              <a:t>mensen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groot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aantal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organisaties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OP WEG NAAR DEUGDELIJK BESTUUR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158" y="1535059"/>
            <a:ext cx="5590841" cy="48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EEN PERSOONLIJKE ERVARING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2200" b="1" dirty="0" smtClean="0">
                <a:solidFill>
                  <a:srgbClr val="0070C0"/>
                </a:solidFill>
              </a:rPr>
              <a:t>HET BEGIN VAN EEN STRIJD TEGEN ONDEUGDELIJK BESTUUR</a:t>
            </a:r>
            <a:endParaRPr lang="nl-NL" sz="22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Het </a:t>
            </a:r>
            <a:r>
              <a:rPr lang="en-US" sz="2400" dirty="0" err="1" smtClean="0"/>
              <a:t>ideaal</a:t>
            </a:r>
            <a:r>
              <a:rPr lang="en-US" sz="2400" dirty="0" smtClean="0"/>
              <a:t> van </a:t>
            </a:r>
            <a:r>
              <a:rPr lang="en-US" sz="2400" dirty="0" err="1" smtClean="0"/>
              <a:t>fietspaden</a:t>
            </a:r>
            <a:r>
              <a:rPr lang="en-US" sz="2400" dirty="0" smtClean="0"/>
              <a:t> in Aruba</a:t>
            </a:r>
          </a:p>
          <a:p>
            <a:r>
              <a:rPr lang="en-US" sz="2400" dirty="0" smtClean="0"/>
              <a:t>Geld </a:t>
            </a:r>
            <a:r>
              <a:rPr lang="en-US" sz="2400" dirty="0" err="1" smtClean="0"/>
              <a:t>voor</a:t>
            </a:r>
            <a:r>
              <a:rPr lang="en-US" sz="2400" dirty="0" smtClean="0"/>
              <a:t> de </a:t>
            </a:r>
            <a:r>
              <a:rPr lang="en-US" sz="2400" dirty="0" err="1" smtClean="0"/>
              <a:t>handtekening</a:t>
            </a:r>
            <a:r>
              <a:rPr lang="en-US" sz="2400" dirty="0" smtClean="0"/>
              <a:t> van de minister</a:t>
            </a:r>
          </a:p>
          <a:p>
            <a:r>
              <a:rPr lang="en-US" sz="2400" dirty="0" smtClean="0"/>
              <a:t>Handel in </a:t>
            </a:r>
            <a:r>
              <a:rPr lang="en-US" sz="2400" dirty="0" err="1" smtClean="0"/>
              <a:t>handtekeningen</a:t>
            </a:r>
            <a:r>
              <a:rPr lang="en-US" sz="2400" dirty="0" smtClean="0"/>
              <a:t>: </a:t>
            </a:r>
            <a:r>
              <a:rPr lang="en-US" sz="2400" dirty="0" err="1" smtClean="0"/>
              <a:t>uitzondering</a:t>
            </a:r>
            <a:r>
              <a:rPr lang="en-US" sz="2400" dirty="0" smtClean="0"/>
              <a:t> of regel?</a:t>
            </a:r>
          </a:p>
          <a:p>
            <a:r>
              <a:rPr lang="en-US" sz="2400" dirty="0" err="1" smtClean="0"/>
              <a:t>Analyse</a:t>
            </a:r>
            <a:r>
              <a:rPr lang="en-US" sz="2400" dirty="0" smtClean="0"/>
              <a:t> van </a:t>
            </a:r>
            <a:r>
              <a:rPr lang="en-US" sz="2400" dirty="0" err="1" smtClean="0"/>
              <a:t>rapporten</a:t>
            </a:r>
            <a:r>
              <a:rPr lang="en-US" sz="2400" dirty="0" smtClean="0"/>
              <a:t> van </a:t>
            </a:r>
            <a:r>
              <a:rPr lang="en-US" sz="2400" dirty="0" err="1" smtClean="0"/>
              <a:t>adviserende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controlerende</a:t>
            </a:r>
            <a:r>
              <a:rPr lang="en-US" sz="2400" dirty="0" smtClean="0"/>
              <a:t> </a:t>
            </a:r>
            <a:r>
              <a:rPr lang="en-US" sz="2400" dirty="0" err="1" smtClean="0"/>
              <a:t>instanties</a:t>
            </a:r>
            <a:endParaRPr lang="en-US" sz="2400" dirty="0" smtClean="0"/>
          </a:p>
          <a:p>
            <a:r>
              <a:rPr lang="en-US" sz="2400" dirty="0" err="1" smtClean="0"/>
              <a:t>Conclusie</a:t>
            </a:r>
            <a:r>
              <a:rPr lang="en-US" sz="2400" dirty="0" smtClean="0"/>
              <a:t> → </a:t>
            </a:r>
            <a:r>
              <a:rPr lang="en-US" sz="2400" dirty="0" err="1" smtClean="0"/>
              <a:t>overheidsbestuur</a:t>
            </a:r>
            <a:r>
              <a:rPr lang="en-US" sz="2400" dirty="0" smtClean="0"/>
              <a:t> is ‘business’ (</a:t>
            </a:r>
            <a:r>
              <a:rPr lang="en-US" sz="2400" dirty="0" err="1" smtClean="0"/>
              <a:t>vooral</a:t>
            </a:r>
            <a:r>
              <a:rPr lang="en-US" sz="2400" dirty="0" smtClean="0"/>
              <a:t> op het </a:t>
            </a:r>
            <a:r>
              <a:rPr lang="en-US" sz="2400" dirty="0" err="1" smtClean="0"/>
              <a:t>gebied</a:t>
            </a:r>
            <a:r>
              <a:rPr lang="en-US" sz="2400" dirty="0" smtClean="0"/>
              <a:t> van </a:t>
            </a:r>
            <a:r>
              <a:rPr lang="en-US" sz="2400" dirty="0" err="1" smtClean="0"/>
              <a:t>vergunningen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Bewustmaken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gemeenschap</a:t>
            </a:r>
            <a:r>
              <a:rPr lang="en-US" sz="2400" dirty="0" smtClean="0"/>
              <a:t> → - ‘</a:t>
            </a:r>
            <a:r>
              <a:rPr lang="en-US" sz="2400" dirty="0" err="1" smtClean="0"/>
              <a:t>Goed</a:t>
            </a:r>
            <a:r>
              <a:rPr lang="en-US" sz="2400" dirty="0" smtClean="0"/>
              <a:t> </a:t>
            </a:r>
            <a:r>
              <a:rPr lang="en-US" sz="2400" dirty="0" err="1" smtClean="0"/>
              <a:t>bestuur</a:t>
            </a:r>
            <a:r>
              <a:rPr lang="en-US" sz="2400" dirty="0" smtClean="0"/>
              <a:t> &amp; de </a:t>
            </a:r>
            <a:r>
              <a:rPr lang="en-US" sz="2400" dirty="0" err="1" smtClean="0"/>
              <a:t>politieke</a:t>
            </a:r>
            <a:r>
              <a:rPr lang="en-US" sz="2400" dirty="0" smtClean="0"/>
              <a:t> </a:t>
            </a:r>
            <a:r>
              <a:rPr lang="en-US" sz="2400" dirty="0" err="1" smtClean="0"/>
              <a:t>realiteit</a:t>
            </a:r>
            <a:r>
              <a:rPr lang="en-US" sz="2400" dirty="0" smtClean="0"/>
              <a:t>’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      	 - ‘25 </a:t>
            </a:r>
            <a:r>
              <a:rPr lang="en-US" sz="2400" dirty="0" err="1" smtClean="0"/>
              <a:t>jaar</a:t>
            </a:r>
            <a:r>
              <a:rPr lang="en-US" sz="2400" dirty="0" smtClean="0"/>
              <a:t> Status </a:t>
            </a:r>
            <a:r>
              <a:rPr lang="en-US" sz="2400" dirty="0" err="1" smtClean="0"/>
              <a:t>Aparte</a:t>
            </a:r>
            <a:r>
              <a:rPr lang="en-US" sz="2400" dirty="0" smtClean="0"/>
              <a:t>;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politiek</a:t>
            </a:r>
            <a:r>
              <a:rPr lang="en-US" sz="2400" dirty="0" smtClean="0"/>
              <a:t> </a:t>
            </a:r>
            <a:r>
              <a:rPr lang="en-US" sz="2400" dirty="0" err="1" smtClean="0"/>
              <a:t>paradijs</a:t>
            </a:r>
            <a:r>
              <a:rPr lang="en-US" sz="2400" dirty="0" smtClean="0"/>
              <a:t>’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      	 - www.HarmoniAruba.org   </a:t>
            </a:r>
          </a:p>
          <a:p>
            <a:r>
              <a:rPr lang="en-US" sz="2400" dirty="0" smtClean="0"/>
              <a:t>Van </a:t>
            </a:r>
            <a:r>
              <a:rPr lang="en-US" sz="2400" dirty="0" err="1" smtClean="0"/>
              <a:t>bewustmaking</a:t>
            </a:r>
            <a:r>
              <a:rPr lang="en-US" sz="2400" dirty="0" smtClean="0"/>
              <a:t> </a:t>
            </a:r>
            <a:r>
              <a:rPr lang="en-US" sz="2400" dirty="0" err="1" smtClean="0"/>
              <a:t>naar</a:t>
            </a:r>
            <a:r>
              <a:rPr lang="en-US" sz="2400" dirty="0" smtClean="0"/>
              <a:t> </a:t>
            </a:r>
            <a:r>
              <a:rPr lang="en-US" sz="2400" dirty="0" err="1" smtClean="0"/>
              <a:t>aktie</a:t>
            </a:r>
            <a:r>
              <a:rPr lang="en-US" sz="2400" dirty="0" smtClean="0"/>
              <a:t> → </a:t>
            </a:r>
            <a:r>
              <a:rPr lang="en-US" sz="2400" b="1" dirty="0" err="1" smtClean="0"/>
              <a:t>Stichting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Deugdelijk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Bestuur</a:t>
            </a:r>
            <a:r>
              <a:rPr lang="en-US" sz="2400" b="1" dirty="0" smtClean="0"/>
              <a:t> Aruba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79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OP WEG NAAR DEUGDELIJK BESTUUR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60905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Protocol 2000 </a:t>
            </a:r>
            <a:r>
              <a:rPr lang="en-US" b="1" dirty="0" err="1" smtClean="0"/>
              <a:t>nieuw</a:t>
            </a:r>
            <a:r>
              <a:rPr lang="en-US" b="1" dirty="0" smtClean="0"/>
              <a:t> </a:t>
            </a:r>
            <a:r>
              <a:rPr lang="en-US" b="1" dirty="0" err="1" smtClean="0"/>
              <a:t>leven</a:t>
            </a:r>
            <a:r>
              <a:rPr lang="en-US" b="1" dirty="0" smtClean="0"/>
              <a:t> </a:t>
            </a:r>
            <a:r>
              <a:rPr lang="en-US" b="1" dirty="0" err="1" smtClean="0"/>
              <a:t>inblazen</a:t>
            </a:r>
            <a:r>
              <a:rPr lang="en-US" b="1" dirty="0" smtClean="0"/>
              <a:t> </a:t>
            </a:r>
            <a:r>
              <a:rPr lang="en-US" dirty="0" smtClean="0"/>
              <a:t>→ </a:t>
            </a:r>
            <a:r>
              <a:rPr lang="en-US" dirty="0" err="1" smtClean="0"/>
              <a:t>Actualiseren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meteen</a:t>
            </a:r>
            <a:r>
              <a:rPr lang="en-US" dirty="0" smtClean="0"/>
              <a:t> 				</a:t>
            </a:r>
            <a:r>
              <a:rPr lang="en-US" dirty="0" err="1" smtClean="0"/>
              <a:t>implementeren</a:t>
            </a:r>
            <a:r>
              <a:rPr lang="en-US" dirty="0" smtClean="0"/>
              <a:t> in de </a:t>
            </a:r>
            <a:r>
              <a:rPr lang="en-US" dirty="0" err="1" smtClean="0"/>
              <a:t>geest</a:t>
            </a:r>
            <a:r>
              <a:rPr lang="en-US" dirty="0" smtClean="0"/>
              <a:t> van Rapport </a:t>
            </a:r>
            <a:r>
              <a:rPr lang="en-US" dirty="0" err="1" smtClean="0"/>
              <a:t>Calidad</a:t>
            </a:r>
            <a:r>
              <a:rPr lang="en-US" dirty="0" smtClean="0"/>
              <a:t> (Protocol 2016)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Tijdsplan</a:t>
            </a:r>
            <a:r>
              <a:rPr lang="en-US" b="1" dirty="0" smtClean="0"/>
              <a:t> </a:t>
            </a:r>
            <a:r>
              <a:rPr lang="en-US" dirty="0" smtClean="0"/>
              <a:t>	        → </a:t>
            </a:r>
            <a:r>
              <a:rPr lang="en-US" dirty="0" err="1" smtClean="0"/>
              <a:t>Alle</a:t>
            </a:r>
            <a:r>
              <a:rPr lang="en-US" dirty="0" smtClean="0"/>
              <a:t> (</a:t>
            </a:r>
            <a:r>
              <a:rPr lang="en-US" dirty="0" err="1" smtClean="0"/>
              <a:t>geactualiseerde</a:t>
            </a:r>
            <a:r>
              <a:rPr lang="en-US" dirty="0" smtClean="0"/>
              <a:t>) </a:t>
            </a:r>
            <a:r>
              <a:rPr lang="en-US" dirty="0" err="1" smtClean="0"/>
              <a:t>aanbevelingen</a:t>
            </a:r>
            <a:r>
              <a:rPr lang="en-US" dirty="0" smtClean="0"/>
              <a:t> </a:t>
            </a:r>
            <a:r>
              <a:rPr lang="en-US" dirty="0" err="1" smtClean="0"/>
              <a:t>integraal</a:t>
            </a:r>
            <a:r>
              <a:rPr lang="en-US" dirty="0" smtClean="0"/>
              <a:t> 					 </a:t>
            </a:r>
            <a:r>
              <a:rPr lang="en-US" dirty="0" err="1" smtClean="0"/>
              <a:t>legaliseren</a:t>
            </a:r>
            <a:r>
              <a:rPr lang="en-US" dirty="0" smtClean="0"/>
              <a:t> </a:t>
            </a:r>
            <a:r>
              <a:rPr lang="en-US" dirty="0" err="1" smtClean="0"/>
              <a:t>vóór</a:t>
            </a:r>
            <a:r>
              <a:rPr lang="en-US" dirty="0" smtClean="0"/>
              <a:t> 1-1-2017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Sancties</a:t>
            </a:r>
            <a:r>
              <a:rPr lang="en-US" b="1" dirty="0" smtClean="0"/>
              <a:t> </a:t>
            </a:r>
            <a:r>
              <a:rPr lang="en-US" b="1" dirty="0" err="1" smtClean="0"/>
              <a:t>overeenkomen</a:t>
            </a:r>
            <a:r>
              <a:rPr lang="en-US" dirty="0" smtClean="0"/>
              <a:t>→ In het </a:t>
            </a:r>
            <a:r>
              <a:rPr lang="en-US" dirty="0" err="1" smtClean="0"/>
              <a:t>geval</a:t>
            </a:r>
            <a:r>
              <a:rPr lang="en-US" dirty="0" smtClean="0"/>
              <a:t> de </a:t>
            </a:r>
            <a:r>
              <a:rPr lang="en-US" dirty="0" err="1" smtClean="0"/>
              <a:t>overheid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/of het </a:t>
            </a:r>
            <a:r>
              <a:rPr lang="en-US" dirty="0" err="1" smtClean="0"/>
              <a:t>Parlement</a:t>
            </a:r>
            <a:r>
              <a:rPr lang="en-US" dirty="0" smtClean="0"/>
              <a:t> 				   		het </a:t>
            </a:r>
            <a:r>
              <a:rPr lang="en-US" dirty="0" err="1" smtClean="0"/>
              <a:t>akkoord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nakomen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Resultaat</a:t>
            </a:r>
            <a:r>
              <a:rPr lang="en-US" dirty="0" smtClean="0"/>
              <a:t> 		→ </a:t>
            </a:r>
            <a:r>
              <a:rPr lang="en-US" b="1" dirty="0" err="1" smtClean="0">
                <a:solidFill>
                  <a:srgbClr val="FF0000"/>
                </a:solidFill>
              </a:rPr>
              <a:t>Deugdelijk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bestuur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bespaart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Arubaanse</a:t>
            </a:r>
            <a:r>
              <a:rPr lang="en-US" b="1" dirty="0" smtClean="0">
                <a:solidFill>
                  <a:srgbClr val="FF0000"/>
                </a:solidFill>
              </a:rPr>
              <a:t> 						</a:t>
            </a:r>
            <a:r>
              <a:rPr lang="en-US" b="1" dirty="0" err="1" smtClean="0">
                <a:solidFill>
                  <a:srgbClr val="FF0000"/>
                </a:solidFill>
              </a:rPr>
              <a:t>gemeenschap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honderden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miljoenen</a:t>
            </a:r>
            <a:r>
              <a:rPr lang="en-US" b="1" dirty="0" smtClean="0">
                <a:solidFill>
                  <a:srgbClr val="FF0000"/>
                </a:solidFill>
              </a:rPr>
              <a:t> florin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6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‘PROTOCOL 2016’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en-US" dirty="0" err="1" smtClean="0"/>
              <a:t>afspraken</a:t>
            </a:r>
            <a:r>
              <a:rPr lang="en-US" dirty="0" smtClean="0"/>
              <a:t> van Protocol 2000 (her)</a:t>
            </a:r>
            <a:r>
              <a:rPr lang="en-US" dirty="0" err="1" smtClean="0"/>
              <a:t>bevestigen</a:t>
            </a:r>
            <a:endParaRPr lang="en-US" dirty="0" smtClean="0"/>
          </a:p>
          <a:p>
            <a:r>
              <a:rPr lang="en-US" dirty="0" err="1" smtClean="0"/>
              <a:t>Overeenkomen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en-US" dirty="0" err="1" smtClean="0"/>
              <a:t>afspraken</a:t>
            </a:r>
            <a:r>
              <a:rPr lang="en-US" dirty="0" smtClean="0"/>
              <a:t> </a:t>
            </a:r>
            <a:r>
              <a:rPr lang="en-US" dirty="0" err="1" smtClean="0"/>
              <a:t>vóór</a:t>
            </a:r>
            <a:r>
              <a:rPr lang="en-US" dirty="0" smtClean="0"/>
              <a:t> 1-1-2017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uitgevoerd</a:t>
            </a:r>
            <a:endParaRPr lang="en-US" dirty="0" smtClean="0"/>
          </a:p>
          <a:p>
            <a:r>
              <a:rPr lang="en-US" dirty="0" err="1" smtClean="0"/>
              <a:t>Overeenkomen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aanbevelingen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geactualiseerd</a:t>
            </a:r>
            <a:r>
              <a:rPr lang="en-US" dirty="0" smtClean="0"/>
              <a:t> op </a:t>
            </a:r>
            <a:r>
              <a:rPr lang="en-US" dirty="0" err="1" smtClean="0"/>
              <a:t>grond</a:t>
            </a:r>
            <a:r>
              <a:rPr lang="en-US" dirty="0" smtClean="0"/>
              <a:t> van </a:t>
            </a:r>
            <a:r>
              <a:rPr lang="en-US" dirty="0" err="1" smtClean="0"/>
              <a:t>ontwikkelingen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hernieuwde</a:t>
            </a:r>
            <a:r>
              <a:rPr lang="en-US" dirty="0" smtClean="0"/>
              <a:t> </a:t>
            </a:r>
            <a:r>
              <a:rPr lang="en-US" dirty="0" err="1" smtClean="0"/>
              <a:t>inzichten</a:t>
            </a:r>
            <a:r>
              <a:rPr lang="en-US" dirty="0" smtClean="0"/>
              <a:t> van de </a:t>
            </a:r>
            <a:r>
              <a:rPr lang="en-US" dirty="0" err="1" smtClean="0"/>
              <a:t>laatste</a:t>
            </a:r>
            <a:r>
              <a:rPr lang="en-US" dirty="0" smtClean="0"/>
              <a:t> 15 </a:t>
            </a:r>
            <a:r>
              <a:rPr lang="en-US" dirty="0" err="1" smtClean="0"/>
              <a:t>jaar</a:t>
            </a:r>
            <a:endParaRPr lang="en-US" dirty="0"/>
          </a:p>
          <a:p>
            <a:r>
              <a:rPr lang="en-US" dirty="0" err="1" smtClean="0"/>
              <a:t>Overeenkomen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Overheid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politieke</a:t>
            </a:r>
            <a:r>
              <a:rPr lang="en-US" dirty="0" smtClean="0"/>
              <a:t> </a:t>
            </a:r>
            <a:r>
              <a:rPr lang="en-US" dirty="0" err="1" smtClean="0"/>
              <a:t>partijen</a:t>
            </a:r>
            <a:r>
              <a:rPr lang="en-US" dirty="0" smtClean="0"/>
              <a:t> tot die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regeren</a:t>
            </a:r>
            <a:r>
              <a:rPr lang="en-US" dirty="0" smtClean="0"/>
              <a:t>/</a:t>
            </a:r>
            <a:r>
              <a:rPr lang="en-US" dirty="0" err="1" smtClean="0"/>
              <a:t>handelen</a:t>
            </a:r>
            <a:r>
              <a:rPr lang="en-US" dirty="0" smtClean="0"/>
              <a:t> in de </a:t>
            </a:r>
            <a:r>
              <a:rPr lang="en-US" dirty="0" err="1" smtClean="0"/>
              <a:t>geest</a:t>
            </a:r>
            <a:r>
              <a:rPr lang="en-US" dirty="0" smtClean="0"/>
              <a:t> van de </a:t>
            </a:r>
            <a:r>
              <a:rPr lang="en-US" dirty="0" err="1" smtClean="0"/>
              <a:t>afspraken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aanbevelingen</a:t>
            </a:r>
            <a:endParaRPr lang="en-US" dirty="0"/>
          </a:p>
          <a:p>
            <a:r>
              <a:rPr lang="en-US" dirty="0" err="1" smtClean="0"/>
              <a:t>Overeenkomen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stakeholder </a:t>
            </a:r>
            <a:r>
              <a:rPr lang="en-US" dirty="0" err="1" smtClean="0"/>
              <a:t>samen</a:t>
            </a:r>
            <a:r>
              <a:rPr lang="en-US" dirty="0" smtClean="0"/>
              <a:t> </a:t>
            </a:r>
            <a:r>
              <a:rPr lang="en-US" dirty="0" err="1" smtClean="0"/>
              <a:t>zullen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om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zeker</a:t>
            </a:r>
            <a:r>
              <a:rPr lang="en-US" dirty="0" smtClean="0"/>
              <a:t> van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en-US" dirty="0" err="1" smtClean="0"/>
              <a:t>afspraken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nagekomen</a:t>
            </a:r>
            <a:r>
              <a:rPr lang="en-US" dirty="0" smtClean="0"/>
              <a:t>, </a:t>
            </a:r>
            <a:r>
              <a:rPr lang="en-US" dirty="0" err="1" smtClean="0"/>
              <a:t>vooral</a:t>
            </a:r>
            <a:r>
              <a:rPr lang="en-US" dirty="0" smtClean="0"/>
              <a:t> </a:t>
            </a:r>
            <a:r>
              <a:rPr lang="en-US" dirty="0" err="1" smtClean="0"/>
              <a:t>v.w.b</a:t>
            </a:r>
            <a:r>
              <a:rPr lang="en-US" dirty="0" smtClean="0"/>
              <a:t>. de </a:t>
            </a:r>
            <a:r>
              <a:rPr lang="en-US" dirty="0" err="1" smtClean="0"/>
              <a:t>vastgestelde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actualisatie</a:t>
            </a:r>
            <a:r>
              <a:rPr lang="en-US" dirty="0" smtClean="0"/>
              <a:t> van de </a:t>
            </a:r>
            <a:r>
              <a:rPr lang="en-US" dirty="0" err="1" smtClean="0"/>
              <a:t>aanbevelingen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17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www.deugdelijkbestuuraruba.org</a:t>
            </a:r>
            <a:endParaRPr lang="nl-NL" sz="6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Via google: </a:t>
            </a:r>
            <a:r>
              <a:rPr lang="en-US" b="1" dirty="0" err="1" smtClean="0">
                <a:solidFill>
                  <a:srgbClr val="FF0000"/>
                </a:solidFill>
              </a:rPr>
              <a:t>bongobernashonaruba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Suggesties</a:t>
            </a:r>
            <a:r>
              <a:rPr lang="en-US" b="1" dirty="0" smtClean="0"/>
              <a:t>/info </a:t>
            </a:r>
            <a:r>
              <a:rPr lang="en-US" b="1" dirty="0" err="1" smtClean="0"/>
              <a:t>zijn</a:t>
            </a:r>
            <a:r>
              <a:rPr lang="en-US" b="1" dirty="0" smtClean="0"/>
              <a:t> </a:t>
            </a:r>
            <a:r>
              <a:rPr lang="en-US" b="1" dirty="0" err="1" smtClean="0"/>
              <a:t>welkom</a:t>
            </a:r>
            <a:endParaRPr lang="en-US" b="1" dirty="0" smtClean="0"/>
          </a:p>
          <a:p>
            <a:r>
              <a:rPr lang="en-US" b="1" dirty="0" smtClean="0"/>
              <a:t>Info over de </a:t>
            </a:r>
            <a:r>
              <a:rPr lang="en-US" b="1" dirty="0" err="1" smtClean="0"/>
              <a:t>kwaliteit</a:t>
            </a:r>
            <a:r>
              <a:rPr lang="en-US" b="1" dirty="0" smtClean="0"/>
              <a:t> van </a:t>
            </a:r>
            <a:r>
              <a:rPr lang="en-US" b="1" dirty="0" err="1" smtClean="0"/>
              <a:t>bestuur</a:t>
            </a:r>
            <a:r>
              <a:rPr lang="en-US" b="1" dirty="0" smtClean="0"/>
              <a:t>, </a:t>
            </a:r>
            <a:r>
              <a:rPr lang="en-US" b="1" dirty="0" err="1" smtClean="0"/>
              <a:t>enz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Helpt</a:t>
            </a:r>
            <a:r>
              <a:rPr lang="en-US" b="1" dirty="0" smtClean="0"/>
              <a:t> </a:t>
            </a:r>
            <a:r>
              <a:rPr lang="en-US" b="1" dirty="0" err="1" smtClean="0"/>
              <a:t>mee</a:t>
            </a:r>
            <a:r>
              <a:rPr lang="en-US" b="1" dirty="0" smtClean="0"/>
              <a:t> </a:t>
            </a:r>
            <a:r>
              <a:rPr lang="en-US" b="1" dirty="0" err="1" smtClean="0"/>
              <a:t>deze</a:t>
            </a:r>
            <a:r>
              <a:rPr lang="en-US" b="1" dirty="0" smtClean="0"/>
              <a:t> info in het </a:t>
            </a:r>
            <a:r>
              <a:rPr lang="en-US" b="1" dirty="0" err="1" smtClean="0"/>
              <a:t>algemeen</a:t>
            </a:r>
            <a:r>
              <a:rPr lang="en-US" b="1" dirty="0" smtClean="0"/>
              <a:t> </a:t>
            </a:r>
            <a:r>
              <a:rPr lang="en-US" b="1" dirty="0" err="1" smtClean="0"/>
              <a:t>belang</a:t>
            </a:r>
            <a:r>
              <a:rPr lang="en-US" b="1" dirty="0" smtClean="0"/>
              <a:t> van heel Aruba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verspreiden</a:t>
            </a:r>
            <a:endParaRPr lang="en-US" b="1" dirty="0" smtClean="0"/>
          </a:p>
          <a:p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rondgang</a:t>
            </a:r>
            <a:r>
              <a:rPr lang="en-US" b="1" dirty="0" smtClean="0"/>
              <a:t> door de website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8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NEGATIEVE ELEMENTEN DIE DE KWALITEIT VAN BESTUUR ERNSTIG AANTASTEN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DE EERSTE 15 JAAR: 1986 - 2001</a:t>
            </a:r>
            <a:endParaRPr lang="nl-NL" sz="28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60905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1- POLITIEKE PATRONAGE</a:t>
            </a:r>
            <a:r>
              <a:rPr lang="en-US" dirty="0" smtClean="0"/>
              <a:t>	→	- </a:t>
            </a:r>
            <a:r>
              <a:rPr lang="en-US" dirty="0" err="1" smtClean="0"/>
              <a:t>Personeelsbeleid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- Privileges (</a:t>
            </a:r>
            <a:r>
              <a:rPr lang="en-US" dirty="0" err="1" smtClean="0"/>
              <a:t>tereinen</a:t>
            </a:r>
            <a:r>
              <a:rPr lang="en-US" dirty="0" smtClean="0"/>
              <a:t>, </a:t>
            </a:r>
            <a:r>
              <a:rPr lang="en-US" dirty="0" err="1" smtClean="0"/>
              <a:t>projecten</a:t>
            </a:r>
            <a:r>
              <a:rPr lang="en-US" dirty="0" smtClean="0"/>
              <a:t>, </a:t>
            </a:r>
            <a:r>
              <a:rPr lang="en-US" dirty="0" err="1" smtClean="0"/>
              <a:t>vergunningen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2- ERBARMELIJK FINANCIEEL 	</a:t>
            </a:r>
            <a:r>
              <a:rPr lang="en-US" dirty="0" smtClean="0"/>
              <a:t>→	- </a:t>
            </a:r>
            <a:r>
              <a:rPr lang="en-US" dirty="0" err="1" smtClean="0"/>
              <a:t>Administratieve</a:t>
            </a:r>
            <a:r>
              <a:rPr lang="en-US" dirty="0" smtClean="0"/>
              <a:t> chaos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/>
              <a:t>BEHEER </a:t>
            </a:r>
            <a:r>
              <a:rPr lang="en-US" dirty="0" smtClean="0"/>
              <a:t>				- </a:t>
            </a:r>
            <a:r>
              <a:rPr lang="en-US" dirty="0" err="1" smtClean="0"/>
              <a:t>Gebrek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(CAD–ARA-</a:t>
            </a:r>
            <a:r>
              <a:rPr lang="en-US" dirty="0" err="1" smtClean="0"/>
              <a:t>Parlament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/>
              <a:t>3- DUBIEUZE PROJECTEN</a:t>
            </a:r>
            <a:r>
              <a:rPr lang="en-US" dirty="0" smtClean="0"/>
              <a:t>	→	- (</a:t>
            </a:r>
            <a:r>
              <a:rPr lang="en-US" dirty="0" err="1" smtClean="0"/>
              <a:t>Garanties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renovatie</a:t>
            </a:r>
            <a:r>
              <a:rPr lang="en-US" dirty="0" smtClean="0"/>
              <a:t>) Hotels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- Haven-</a:t>
            </a:r>
            <a:r>
              <a:rPr lang="en-US" dirty="0" err="1" smtClean="0"/>
              <a:t>Vliegveld</a:t>
            </a:r>
            <a:r>
              <a:rPr lang="en-US" dirty="0" smtClean="0"/>
              <a:t>-Radar-</a:t>
            </a:r>
            <a:r>
              <a:rPr lang="en-US" dirty="0" err="1" smtClean="0"/>
              <a:t>Setar</a:t>
            </a:r>
            <a:r>
              <a:rPr lang="en-US" dirty="0"/>
              <a:t>	</a:t>
            </a:r>
            <a:r>
              <a:rPr lang="en-US" dirty="0" smtClean="0"/>
              <a:t>							- </a:t>
            </a:r>
            <a:r>
              <a:rPr lang="en-US" dirty="0" err="1" smtClean="0"/>
              <a:t>Practisch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r>
              <a:rPr lang="en-US" dirty="0" smtClean="0"/>
              <a:t> (</a:t>
            </a:r>
            <a:r>
              <a:rPr lang="en-US" dirty="0" err="1" smtClean="0"/>
              <a:t>aanbesteding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	GEVOLGEN → 	- TWIJFELS T.A.V. INTEGRITEIT VAN HET BESTUUR/POLITICI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     	- ALGEHEEL WANTROUWEN POLITICI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- ERNSTIGE FINANCIELE PROBLEMEN (1993→Protocol met 				  Nederland </a:t>
            </a:r>
            <a:r>
              <a:rPr lang="en-US" b="1" dirty="0" err="1" smtClean="0">
                <a:solidFill>
                  <a:srgbClr val="FF0000"/>
                </a:solidFill>
              </a:rPr>
              <a:t>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voorstel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Zakenkabinet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5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1 - POLITIEKE PATRONAGE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Afbeeldingsresultaat voor patronage political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32" y="1690688"/>
            <a:ext cx="6567696" cy="49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1- </a:t>
            </a:r>
            <a:r>
              <a:rPr lang="en-US" sz="4000" b="1" dirty="0" smtClean="0">
                <a:solidFill>
                  <a:srgbClr val="0070C0"/>
                </a:solidFill>
              </a:rPr>
              <a:t>KARAKTERISTIEKEN VAN POLITIEKE PATRONAGE</a:t>
            </a:r>
            <a:endParaRPr lang="nl-NL" sz="4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686691" cy="43513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PERSONEELSBELEID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zicht</a:t>
            </a:r>
            <a:r>
              <a:rPr lang="en-US" dirty="0" smtClean="0"/>
              <a:t> op </a:t>
            </a:r>
            <a:r>
              <a:rPr lang="en-US" dirty="0" err="1" smtClean="0"/>
              <a:t>werkelijke</a:t>
            </a:r>
            <a:r>
              <a:rPr lang="en-US" dirty="0" smtClean="0"/>
              <a:t> </a:t>
            </a:r>
            <a:r>
              <a:rPr lang="en-US" dirty="0" err="1" smtClean="0"/>
              <a:t>hoeveelheid</a:t>
            </a:r>
            <a:r>
              <a:rPr lang="en-US" dirty="0" smtClean="0"/>
              <a:t>→ 25-35% di mas!? (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Commissie</a:t>
            </a:r>
            <a:r>
              <a:rPr lang="en-US" dirty="0" smtClean="0"/>
              <a:t> → 	  	  </a:t>
            </a:r>
            <a:r>
              <a:rPr lang="en-US" dirty="0" err="1" smtClean="0"/>
              <a:t>dubbele</a:t>
            </a:r>
            <a:r>
              <a:rPr lang="en-US" dirty="0" smtClean="0"/>
              <a:t> </a:t>
            </a:r>
            <a:r>
              <a:rPr lang="en-US" dirty="0" err="1" smtClean="0"/>
              <a:t>departementen</a:t>
            </a:r>
            <a:r>
              <a:rPr lang="en-US" dirty="0" smtClean="0"/>
              <a:t>!)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begrootte</a:t>
            </a:r>
            <a:r>
              <a:rPr lang="en-US" dirty="0" smtClean="0"/>
              <a:t> </a:t>
            </a:r>
            <a:r>
              <a:rPr lang="en-US" dirty="0" err="1" smtClean="0"/>
              <a:t>uitgaven</a:t>
            </a:r>
            <a:r>
              <a:rPr lang="en-US" dirty="0" smtClean="0"/>
              <a:t>→ </a:t>
            </a:r>
            <a:r>
              <a:rPr lang="en-US" dirty="0" err="1" smtClean="0"/>
              <a:t>jaarlijkse</a:t>
            </a:r>
            <a:r>
              <a:rPr lang="en-US" dirty="0" smtClean="0"/>
              <a:t> </a:t>
            </a:r>
            <a:r>
              <a:rPr lang="en-US" dirty="0" err="1" smtClean="0"/>
              <a:t>begrotingsoverschrijdingen</a:t>
            </a:r>
            <a:r>
              <a:rPr lang="en-US" dirty="0" smtClean="0"/>
              <a:t> </a:t>
            </a:r>
            <a:r>
              <a:rPr lang="en-US" dirty="0" err="1" smtClean="0"/>
              <a:t>wegens</a:t>
            </a:r>
            <a:r>
              <a:rPr lang="en-US" dirty="0" smtClean="0"/>
              <a:t> </a:t>
            </a:r>
            <a:r>
              <a:rPr lang="en-US" dirty="0" err="1" smtClean="0"/>
              <a:t>personeel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wettelijke</a:t>
            </a:r>
            <a:r>
              <a:rPr lang="en-US" dirty="0" smtClean="0"/>
              <a:t> </a:t>
            </a:r>
            <a:r>
              <a:rPr lang="en-US" dirty="0" err="1" smtClean="0"/>
              <a:t>bepalingen</a:t>
            </a:r>
            <a:r>
              <a:rPr lang="en-US" dirty="0" smtClean="0"/>
              <a:t> → 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t.a.v</a:t>
            </a:r>
            <a:r>
              <a:rPr lang="en-US" dirty="0" smtClean="0"/>
              <a:t>. </a:t>
            </a:r>
            <a:r>
              <a:rPr lang="en-US" dirty="0" err="1" smtClean="0"/>
              <a:t>vacatures,vooropleiding</a:t>
            </a:r>
            <a:r>
              <a:rPr lang="en-US" dirty="0" smtClean="0"/>
              <a:t>, </a:t>
            </a:r>
            <a:r>
              <a:rPr lang="en-US" dirty="0" err="1" smtClean="0"/>
              <a:t>strafblad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Ernstige</a:t>
            </a:r>
            <a:r>
              <a:rPr lang="en-US" dirty="0" smtClean="0"/>
              <a:t> </a:t>
            </a:r>
            <a:r>
              <a:rPr lang="en-US" dirty="0" err="1" smtClean="0"/>
              <a:t>financieel-economische</a:t>
            </a:r>
            <a:r>
              <a:rPr lang="en-US" dirty="0" smtClean="0"/>
              <a:t> </a:t>
            </a:r>
            <a:r>
              <a:rPr lang="en-US" dirty="0" err="1" smtClean="0"/>
              <a:t>gevolgen</a:t>
            </a:r>
            <a:r>
              <a:rPr lang="en-US" dirty="0" smtClean="0"/>
              <a:t> → </a:t>
            </a:r>
            <a:r>
              <a:rPr lang="en-US" dirty="0" err="1" smtClean="0"/>
              <a:t>schuld</a:t>
            </a:r>
            <a:r>
              <a:rPr lang="en-US" dirty="0" smtClean="0"/>
              <a:t> Aruba ↑+ </a:t>
            </a:r>
            <a:r>
              <a:rPr lang="en-US" dirty="0" err="1" smtClean="0"/>
              <a:t>koopkracht</a:t>
            </a:r>
            <a:r>
              <a:rPr lang="en-US" dirty="0" smtClean="0"/>
              <a:t>↓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Gevolgen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Pensioenfonds</a:t>
            </a:r>
            <a:r>
              <a:rPr lang="en-US" dirty="0" smtClean="0"/>
              <a:t> </a:t>
            </a:r>
            <a:r>
              <a:rPr lang="en-US" dirty="0" err="1" smtClean="0"/>
              <a:t>wegens</a:t>
            </a:r>
            <a:r>
              <a:rPr lang="en-US" dirty="0" smtClean="0"/>
              <a:t> </a:t>
            </a:r>
            <a:r>
              <a:rPr lang="en-US" dirty="0" err="1" smtClean="0"/>
              <a:t>onverantwoorde</a:t>
            </a:r>
            <a:r>
              <a:rPr lang="en-US" dirty="0" smtClean="0"/>
              <a:t> </a:t>
            </a:r>
            <a:r>
              <a:rPr lang="en-US" dirty="0" err="1" smtClean="0"/>
              <a:t>promoties</a:t>
            </a:r>
            <a:r>
              <a:rPr lang="en-US" dirty="0" smtClean="0"/>
              <a:t>	 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Overbodige</a:t>
            </a:r>
            <a:r>
              <a:rPr lang="en-US" dirty="0" smtClean="0"/>
              <a:t> (in)</a:t>
            </a:r>
            <a:r>
              <a:rPr lang="en-US" dirty="0" err="1" smtClean="0"/>
              <a:t>directe</a:t>
            </a:r>
            <a:r>
              <a:rPr lang="en-US" dirty="0" smtClean="0"/>
              <a:t> </a:t>
            </a:r>
            <a:r>
              <a:rPr lang="en-US" dirty="0" err="1" smtClean="0"/>
              <a:t>personeelskosten</a:t>
            </a:r>
            <a:r>
              <a:rPr lang="en-US" dirty="0" smtClean="0"/>
              <a:t> </a:t>
            </a:r>
            <a:r>
              <a:rPr lang="en-US" dirty="0" err="1" smtClean="0"/>
              <a:t>gedurende</a:t>
            </a:r>
            <a:r>
              <a:rPr lang="en-US" dirty="0" smtClean="0"/>
              <a:t>  30 </a:t>
            </a:r>
            <a:r>
              <a:rPr lang="en-US" dirty="0" err="1" smtClean="0"/>
              <a:t>jaar</a:t>
            </a:r>
            <a:r>
              <a:rPr lang="en-US" dirty="0" smtClean="0"/>
              <a:t> Status </a:t>
            </a:r>
            <a:r>
              <a:rPr lang="en-US" dirty="0" err="1" smtClean="0"/>
              <a:t>Aparte</a:t>
            </a:r>
            <a:r>
              <a:rPr lang="en-US" dirty="0" smtClean="0"/>
              <a:t>: </a:t>
            </a:r>
            <a:r>
              <a:rPr lang="en-US" b="1" dirty="0" err="1" smtClean="0"/>
              <a:t>Afl</a:t>
            </a:r>
            <a:r>
              <a:rPr lang="en-US" b="1" dirty="0" smtClean="0"/>
              <a:t>. 3-4 </a:t>
            </a:r>
            <a:r>
              <a:rPr lang="en-US" b="1" dirty="0" err="1" smtClean="0"/>
              <a:t>miljard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PRIVILEGES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800" dirty="0" smtClean="0"/>
              <a:t>- Handel met </a:t>
            </a:r>
            <a:r>
              <a:rPr lang="en-US" sz="2800" dirty="0" err="1" smtClean="0"/>
              <a:t>terreinen</a:t>
            </a:r>
            <a:r>
              <a:rPr lang="en-US" sz="2800" dirty="0" smtClean="0"/>
              <a:t>, </a:t>
            </a:r>
            <a:r>
              <a:rPr lang="en-US" sz="2800" dirty="0" err="1" smtClean="0"/>
              <a:t>projecten</a:t>
            </a:r>
            <a:r>
              <a:rPr lang="en-US" sz="2800" dirty="0" smtClean="0"/>
              <a:t>, </a:t>
            </a:r>
            <a:r>
              <a:rPr lang="en-US" sz="2800" dirty="0" err="1" smtClean="0"/>
              <a:t>vergunningen</a:t>
            </a:r>
            <a:r>
              <a:rPr lang="en-US" sz="2800" dirty="0" smtClean="0"/>
              <a:t> → </a:t>
            </a:r>
            <a:r>
              <a:rPr lang="en-US" sz="2800" dirty="0" err="1" smtClean="0"/>
              <a:t>verlies</a:t>
            </a:r>
            <a:r>
              <a:rPr lang="en-US" sz="2800" dirty="0" smtClean="0"/>
              <a:t> van </a:t>
            </a:r>
            <a:r>
              <a:rPr lang="en-US" sz="2800" dirty="0" err="1" smtClean="0"/>
              <a:t>honderden</a:t>
            </a:r>
            <a:r>
              <a:rPr lang="en-US" sz="2800" dirty="0" smtClean="0"/>
              <a:t> </a:t>
            </a:r>
            <a:r>
              <a:rPr lang="en-US" sz="2800" dirty="0" err="1" smtClean="0"/>
              <a:t>miljoenen</a:t>
            </a:r>
            <a:r>
              <a:rPr lang="en-US" sz="2800" dirty="0" smtClean="0"/>
              <a:t> florin 	   </a:t>
            </a:r>
            <a:r>
              <a:rPr lang="en-US" sz="2800" dirty="0" err="1" smtClean="0"/>
              <a:t>gedurende</a:t>
            </a:r>
            <a:r>
              <a:rPr lang="en-US" sz="2800" dirty="0" smtClean="0"/>
              <a:t> 30 </a:t>
            </a:r>
            <a:r>
              <a:rPr lang="en-US" sz="2800" dirty="0" err="1" smtClean="0"/>
              <a:t>jaar</a:t>
            </a:r>
            <a:r>
              <a:rPr lang="en-US" sz="2800" dirty="0" smtClean="0"/>
              <a:t> Status </a:t>
            </a:r>
            <a:r>
              <a:rPr lang="en-US" sz="2800" dirty="0" err="1" smtClean="0"/>
              <a:t>Aparte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85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2- FINANCIEEL BEHEER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104" name="Picture 8" descr="Afbeeldingsresultaat voor money down the toi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0" y="2355012"/>
            <a:ext cx="7704557" cy="361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70C0"/>
                </a:solidFill>
              </a:rPr>
              <a:t>2- KARAKTERISTIEKEN VAN FINANCIEEL BEHEER</a:t>
            </a:r>
            <a:endParaRPr lang="nl-NL" sz="42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5317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 smtClean="0"/>
              <a:t>ADMINISTRATIEVE CHAOS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Allerhande</a:t>
            </a:r>
            <a:r>
              <a:rPr lang="en-US" dirty="0" smtClean="0"/>
              <a:t> </a:t>
            </a:r>
            <a:r>
              <a:rPr lang="en-US" sz="3200" dirty="0" err="1" smtClean="0"/>
              <a:t>administratieve</a:t>
            </a:r>
            <a:r>
              <a:rPr lang="en-US" sz="3200" dirty="0" smtClean="0"/>
              <a:t> chaos in </a:t>
            </a:r>
            <a:r>
              <a:rPr lang="en-US" sz="3200" dirty="0" err="1" smtClean="0"/>
              <a:t>overheidsdepartementen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”WIJ KUNNEN HET ZELF”!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wordt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voldaan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international </a:t>
            </a:r>
            <a:r>
              <a:rPr lang="en-US" sz="3200" dirty="0" err="1" smtClean="0"/>
              <a:t>standaards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”WIJ ZIJN AUTONOOM”!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Gevolgen</a:t>
            </a:r>
            <a:r>
              <a:rPr lang="en-US" sz="3200" dirty="0" smtClean="0"/>
              <a:t> → </a:t>
            </a:r>
            <a:r>
              <a:rPr lang="en-US" sz="3200" dirty="0" err="1" smtClean="0"/>
              <a:t>regelmatig</a:t>
            </a:r>
            <a:r>
              <a:rPr lang="en-US" sz="3200" dirty="0" smtClean="0"/>
              <a:t> </a:t>
            </a:r>
            <a:r>
              <a:rPr lang="en-US" sz="3200" dirty="0" err="1" smtClean="0"/>
              <a:t>fraude</a:t>
            </a:r>
            <a:r>
              <a:rPr lang="en-US" sz="3200" dirty="0" smtClean="0"/>
              <a:t>/</a:t>
            </a:r>
            <a:r>
              <a:rPr lang="en-US" sz="3200" dirty="0" err="1" smtClean="0"/>
              <a:t>diefstal</a:t>
            </a:r>
            <a:r>
              <a:rPr lang="en-US" sz="3200" dirty="0" smtClean="0"/>
              <a:t> door </a:t>
            </a:r>
            <a:r>
              <a:rPr lang="en-US" sz="3200" dirty="0" err="1" smtClean="0"/>
              <a:t>personeel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ENORME BEDRAGEN!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err="1" smtClean="0"/>
              <a:t>Rechterlijke</a:t>
            </a:r>
            <a:r>
              <a:rPr lang="en-US" sz="3200" dirty="0" smtClean="0"/>
              <a:t> </a:t>
            </a:r>
            <a:r>
              <a:rPr lang="en-US" sz="3200" dirty="0" err="1" smtClean="0"/>
              <a:t>vonnissen</a:t>
            </a:r>
            <a:r>
              <a:rPr lang="en-US" sz="3200" dirty="0" smtClean="0"/>
              <a:t>→ minister was op de </a:t>
            </a:r>
            <a:r>
              <a:rPr lang="en-US" sz="3200" dirty="0" err="1" smtClean="0"/>
              <a:t>hoogte</a:t>
            </a:r>
            <a:r>
              <a:rPr lang="en-US" sz="3200" dirty="0" smtClean="0"/>
              <a:t> (Lab: </a:t>
            </a:r>
            <a:r>
              <a:rPr lang="en-US" sz="3200" dirty="0" err="1" smtClean="0"/>
              <a:t>Afl</a:t>
            </a:r>
            <a:r>
              <a:rPr lang="en-US" sz="3200" dirty="0" smtClean="0"/>
              <a:t>. 10 </a:t>
            </a:r>
            <a:r>
              <a:rPr lang="en-US" sz="3200" dirty="0" err="1" smtClean="0"/>
              <a:t>miljoen</a:t>
            </a:r>
            <a:r>
              <a:rPr lang="en-US" sz="3200" dirty="0" smtClean="0"/>
              <a:t>) of: </a:t>
            </a:r>
            <a:r>
              <a:rPr lang="en-US" sz="3200" dirty="0" err="1" smtClean="0"/>
              <a:t>administratieve</a:t>
            </a:r>
            <a:r>
              <a:rPr lang="en-US" sz="3200" dirty="0" smtClean="0"/>
              <a:t> chaos 	   was </a:t>
            </a:r>
            <a:r>
              <a:rPr lang="en-US" sz="3200" dirty="0" err="1" smtClean="0"/>
              <a:t>zodanig</a:t>
            </a:r>
            <a:r>
              <a:rPr lang="en-US" sz="3200" dirty="0" smtClean="0"/>
              <a:t>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/>
              <a:t>fraude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vastgesteld</a:t>
            </a:r>
            <a:r>
              <a:rPr lang="en-US" sz="3200" dirty="0" smtClean="0"/>
              <a:t> </a:t>
            </a:r>
            <a:r>
              <a:rPr lang="en-US" sz="3200" dirty="0" err="1" smtClean="0"/>
              <a:t>kon</a:t>
            </a:r>
            <a:r>
              <a:rPr lang="en-US" sz="3200" dirty="0" smtClean="0"/>
              <a:t> </a:t>
            </a:r>
            <a:r>
              <a:rPr lang="en-US" sz="3200" dirty="0" err="1" smtClean="0"/>
              <a:t>worden</a:t>
            </a:r>
            <a:r>
              <a:rPr lang="en-US" sz="3200" dirty="0" smtClean="0"/>
              <a:t>  (FDNSN) → </a:t>
            </a:r>
            <a:r>
              <a:rPr lang="en-US" sz="3200" b="1" dirty="0" smtClean="0">
                <a:solidFill>
                  <a:srgbClr val="FF0000"/>
                </a:solidFill>
              </a:rPr>
              <a:t>???? → PARLAMENT???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800" b="1" dirty="0" smtClean="0"/>
              <a:t>GEBREK AAN CONTROLE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sz="3200" dirty="0" smtClean="0"/>
              <a:t>De </a:t>
            </a:r>
            <a:r>
              <a:rPr lang="en-US" sz="3200" dirty="0" err="1" smtClean="0"/>
              <a:t>overheid</a:t>
            </a:r>
            <a:r>
              <a:rPr lang="en-US" sz="3200" dirty="0" smtClean="0"/>
              <a:t> </a:t>
            </a:r>
            <a:r>
              <a:rPr lang="en-US" sz="3200" dirty="0" err="1" smtClean="0"/>
              <a:t>negeert</a:t>
            </a:r>
            <a:r>
              <a:rPr lang="en-US" sz="3200" dirty="0" smtClean="0"/>
              <a:t> </a:t>
            </a:r>
            <a:r>
              <a:rPr lang="en-US" sz="3200" dirty="0" err="1" smtClean="0"/>
              <a:t>verzoeken</a:t>
            </a:r>
            <a:r>
              <a:rPr lang="en-US" sz="3200" dirty="0" smtClean="0"/>
              <a:t> om de CAD-ARA </a:t>
            </a:r>
            <a:r>
              <a:rPr lang="en-US" sz="3200" dirty="0" err="1" smtClean="0"/>
              <a:t>uit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breiden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INTEGENDEEL!</a:t>
            </a:r>
          </a:p>
          <a:p>
            <a:pPr marL="0" indent="0">
              <a:buNone/>
            </a:pPr>
            <a:r>
              <a:rPr lang="en-US" sz="3200" dirty="0" smtClean="0"/>
              <a:t>     - De </a:t>
            </a:r>
            <a:r>
              <a:rPr lang="en-US" sz="3200" dirty="0" err="1" smtClean="0"/>
              <a:t>overheid</a:t>
            </a:r>
            <a:r>
              <a:rPr lang="en-US" sz="3200" dirty="0" smtClean="0"/>
              <a:t> past de ‘</a:t>
            </a:r>
            <a:r>
              <a:rPr lang="en-US" sz="3200" dirty="0" err="1" smtClean="0"/>
              <a:t>Sterfhuisconstructie</a:t>
            </a:r>
            <a:r>
              <a:rPr lang="en-US" sz="3200" dirty="0" smtClean="0"/>
              <a:t>’ toe </a:t>
            </a:r>
            <a:r>
              <a:rPr lang="en-US" sz="3200" dirty="0" err="1" smtClean="0"/>
              <a:t>bij</a:t>
            </a:r>
            <a:r>
              <a:rPr lang="en-US" sz="3200" dirty="0" smtClean="0"/>
              <a:t> de CAD-ARA → </a:t>
            </a:r>
            <a:r>
              <a:rPr lang="en-US" sz="3200" b="1" dirty="0" smtClean="0">
                <a:solidFill>
                  <a:srgbClr val="FF0000"/>
                </a:solidFill>
              </a:rPr>
              <a:t>OM CONTROLE TE VOORKOMEN!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     - </a:t>
            </a:r>
            <a:r>
              <a:rPr lang="en-US" sz="3200" dirty="0" err="1" smtClean="0"/>
              <a:t>Gevolg</a:t>
            </a:r>
            <a:r>
              <a:rPr lang="en-US" sz="3200" dirty="0" smtClean="0"/>
              <a:t> -1 → </a:t>
            </a:r>
            <a:r>
              <a:rPr lang="en-US" sz="3200" dirty="0" err="1" smtClean="0"/>
              <a:t>er</a:t>
            </a:r>
            <a:r>
              <a:rPr lang="en-US" sz="3200" dirty="0" smtClean="0"/>
              <a:t> is </a:t>
            </a:r>
            <a:r>
              <a:rPr lang="en-US" sz="3200" dirty="0" err="1" smtClean="0"/>
              <a:t>geen</a:t>
            </a:r>
            <a:r>
              <a:rPr lang="en-US" sz="3200" dirty="0" smtClean="0"/>
              <a:t> </a:t>
            </a:r>
            <a:r>
              <a:rPr lang="en-US" sz="3200" dirty="0" err="1" smtClean="0"/>
              <a:t>beeld</a:t>
            </a:r>
            <a:r>
              <a:rPr lang="en-US" sz="3200" dirty="0" smtClean="0"/>
              <a:t> van de </a:t>
            </a:r>
            <a:r>
              <a:rPr lang="en-US" sz="3200" dirty="0" err="1" smtClean="0"/>
              <a:t>financiële</a:t>
            </a:r>
            <a:r>
              <a:rPr lang="en-US" sz="3200" dirty="0" smtClean="0"/>
              <a:t> </a:t>
            </a:r>
            <a:r>
              <a:rPr lang="en-US" sz="3200" dirty="0" err="1" smtClean="0"/>
              <a:t>handelingen</a:t>
            </a:r>
            <a:r>
              <a:rPr lang="en-US" sz="3200" dirty="0" smtClean="0"/>
              <a:t> van de </a:t>
            </a:r>
            <a:r>
              <a:rPr lang="en-US" sz="3200" dirty="0" err="1" smtClean="0"/>
              <a:t>overheid</a:t>
            </a:r>
            <a:r>
              <a:rPr lang="en-US" sz="3200" dirty="0" smtClean="0"/>
              <a:t> → </a:t>
            </a:r>
            <a:r>
              <a:rPr lang="en-US" sz="3200" b="1" strike="sngStrike" dirty="0" smtClean="0">
                <a:solidFill>
                  <a:srgbClr val="FF0000"/>
                </a:solidFill>
              </a:rPr>
              <a:t>TRANSPARANTIE</a:t>
            </a:r>
          </a:p>
          <a:p>
            <a:pPr marL="0" indent="0">
              <a:buNone/>
            </a:pPr>
            <a:r>
              <a:rPr lang="en-US" sz="3200" dirty="0" smtClean="0"/>
              <a:t>     - </a:t>
            </a:r>
            <a:r>
              <a:rPr lang="en-US" sz="3200" dirty="0" err="1" smtClean="0"/>
              <a:t>Gevolg</a:t>
            </a:r>
            <a:r>
              <a:rPr lang="en-US" sz="3200" dirty="0" smtClean="0"/>
              <a:t> -2 → </a:t>
            </a:r>
            <a:r>
              <a:rPr lang="en-US" sz="3200" dirty="0" err="1" smtClean="0"/>
              <a:t>openbare</a:t>
            </a:r>
            <a:r>
              <a:rPr lang="en-US" sz="3200" dirty="0" smtClean="0"/>
              <a:t> </a:t>
            </a:r>
            <a:r>
              <a:rPr lang="en-US" sz="3200" dirty="0" err="1" smtClean="0"/>
              <a:t>financien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volledig</a:t>
            </a:r>
            <a:r>
              <a:rPr lang="en-US" sz="3200" dirty="0" smtClean="0"/>
              <a:t> </a:t>
            </a:r>
            <a:r>
              <a:rPr lang="en-US" sz="3200" dirty="0" err="1" smtClean="0"/>
              <a:t>zonder</a:t>
            </a:r>
            <a:r>
              <a:rPr lang="en-US" sz="3200" dirty="0" smtClean="0"/>
              <a:t> </a:t>
            </a:r>
            <a:r>
              <a:rPr lang="en-US" sz="3200" dirty="0" err="1" smtClean="0"/>
              <a:t>controle</a:t>
            </a:r>
            <a:r>
              <a:rPr lang="en-US" sz="3200" dirty="0" smtClean="0"/>
              <a:t> → </a:t>
            </a:r>
            <a:r>
              <a:rPr lang="en-US" sz="3200" b="1" dirty="0" smtClean="0">
                <a:solidFill>
                  <a:srgbClr val="FF0000"/>
                </a:solidFill>
              </a:rPr>
              <a:t>CAFT→CAD/ARA/PARLEMENT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   - </a:t>
            </a:r>
            <a:r>
              <a:rPr lang="en-US" sz="3200" b="1" dirty="0" err="1" smtClean="0">
                <a:solidFill>
                  <a:srgbClr val="FF0000"/>
                </a:solidFill>
              </a:rPr>
              <a:t>Gevolg</a:t>
            </a:r>
            <a:r>
              <a:rPr lang="en-US" sz="3200" b="1" dirty="0" smtClean="0">
                <a:solidFill>
                  <a:srgbClr val="FF0000"/>
                </a:solidFill>
              </a:rPr>
              <a:t> -3 → </a:t>
            </a:r>
            <a:r>
              <a:rPr lang="en-US" sz="3200" b="1" dirty="0" err="1" smtClean="0">
                <a:solidFill>
                  <a:srgbClr val="FF0000"/>
                </a:solidFill>
              </a:rPr>
              <a:t>verspilling</a:t>
            </a:r>
            <a:r>
              <a:rPr lang="en-US" sz="3200" b="1" dirty="0" smtClean="0">
                <a:solidFill>
                  <a:srgbClr val="FF0000"/>
                </a:solidFill>
              </a:rPr>
              <a:t> van </a:t>
            </a:r>
            <a:r>
              <a:rPr lang="en-US" sz="3200" b="1" dirty="0" err="1" smtClean="0">
                <a:solidFill>
                  <a:srgbClr val="FF0000"/>
                </a:solidFill>
              </a:rPr>
              <a:t>gemeenschapsgelden</a:t>
            </a:r>
            <a:r>
              <a:rPr lang="en-US" sz="3200" b="1" dirty="0" smtClean="0">
                <a:solidFill>
                  <a:srgbClr val="FF0000"/>
                </a:solidFill>
              </a:rPr>
              <a:t> op </a:t>
            </a:r>
            <a:r>
              <a:rPr lang="en-US" sz="3200" b="1" dirty="0" err="1" smtClean="0">
                <a:solidFill>
                  <a:srgbClr val="FF0000"/>
                </a:solidFill>
              </a:rPr>
              <a:t>een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enorme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schaal</a:t>
            </a:r>
            <a:r>
              <a:rPr lang="en-US" sz="3200" b="1" dirty="0" smtClean="0">
                <a:solidFill>
                  <a:srgbClr val="FF0000"/>
                </a:solidFill>
              </a:rPr>
              <a:t> → SCHULDEN!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8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3 - DUBIEUZE PROJECTEN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2064" name="Picture 16" descr="https://ansionnachfionn.files.wordpress.com/2014/10/corruption-or-patron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84600" y="10137303"/>
            <a:ext cx="1430138" cy="7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nsionnachfionn.files.wordpress.com/2014/10/corruption-or-patron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868320" cy="50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</TotalTime>
  <Words>1736</Words>
  <Application>Microsoft Office PowerPoint</Application>
  <PresentationFormat>Breedbeeld</PresentationFormat>
  <Paragraphs>685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Kantoorthema</vt:lpstr>
      <vt:lpstr>WWW.DEUGDELIJKBESTUURARUBA.ORG</vt:lpstr>
      <vt:lpstr>EEN PERSOONLIJKE ERVARING</vt:lpstr>
      <vt:lpstr>EEN PERSOONLIJKE ERVARING HET BEGIN VAN EEN STRIJD TEGEN ONDEUGDELIJK BESTUUR</vt:lpstr>
      <vt:lpstr>NEGATIEVE ELEMENTEN DIE DE KWALITEIT VAN BESTUUR ERNSTIG AANTASTEN DE EERSTE 15 JAAR: 1986 - 2001</vt:lpstr>
      <vt:lpstr>1 - POLITIEKE PATRONAGE</vt:lpstr>
      <vt:lpstr>1- KARAKTERISTIEKEN VAN POLITIEKE PATRONAGE</vt:lpstr>
      <vt:lpstr>2- FINANCIEEL BEHEER</vt:lpstr>
      <vt:lpstr>2- KARAKTERISTIEKEN VAN FINANCIEEL BEHEER</vt:lpstr>
      <vt:lpstr>3 - DUBIEUZE PROJECTEN</vt:lpstr>
      <vt:lpstr>3- DUBIEUZE PROJECTEN</vt:lpstr>
      <vt:lpstr>INITIATIEVEN VAN DE POLITIEK OM HET KWALITEITSPROBLEEM VAN HET BESTUUR OP TE LOSSEN</vt:lpstr>
      <vt:lpstr>INITIATIEVEN VAN DE POLITIEK OM HET KWALITEITSPROBLEEM VAN HET BESTUUR OP TE LOSSEN</vt:lpstr>
      <vt:lpstr>EEN SAMENVATTING VAN DE AANBEVELINGEN</vt:lpstr>
      <vt:lpstr>EEN SAMENVATTING VAN DE AANBEVELINGEN</vt:lpstr>
      <vt:lpstr>DEUGDELIJK BESTUUR BLIJFT PROBLEMATISCH DE LAATSTE 15 JAAR2001 - 2016</vt:lpstr>
      <vt:lpstr>GROEI VAN ONZE NATIONALE SCHULD EN RENTE</vt:lpstr>
      <vt:lpstr>SCENARIOS SCHULDONTWIKKELING IMF 2010</vt:lpstr>
      <vt:lpstr>PPP-PROJECTEN VOLGENS CBA</vt:lpstr>
      <vt:lpstr>TOEKOMSTIGE BETALINGSVERPLICHTINGEN (EXCLUSIEF PPP-PROJECTEN!)</vt:lpstr>
      <vt:lpstr>EENVOUDIGE BEGROTING 2016 ZONDER LENING</vt:lpstr>
      <vt:lpstr>EEN KLEINE VERGELIJKING V.W.B. PERSONEEL</vt:lpstr>
      <vt:lpstr>RENTE VERPLICHTINGEN</vt:lpstr>
      <vt:lpstr>(TOEKOMSTIGE) DRUK OP DE BEGROTING</vt:lpstr>
      <vt:lpstr>GEVOLGEN VOOR OVERHEIDSDIENSTEN</vt:lpstr>
      <vt:lpstr>GEVOLGEN VOOR BURGERS/WERKNEMERS</vt:lpstr>
      <vt:lpstr>GEVOLGEN VOOR BURGERS/WERKNEMERS</vt:lpstr>
      <vt:lpstr>DEUGDELIJK BESTUUR IS NOODZAKELIJK! </vt:lpstr>
      <vt:lpstr>ROUTEKAART VOOR DEUGDELIJK BESTUUR</vt:lpstr>
      <vt:lpstr>OP WEG NAAR DEUGDELIJK BESTUUR</vt:lpstr>
      <vt:lpstr>OP WEG NAAR DEUGDELIJK BESTUUR</vt:lpstr>
      <vt:lpstr>‘PROTOCOL 2016’</vt:lpstr>
      <vt:lpstr>www.deugdelijkbestuuraruba.org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Armand Hessels</dc:creator>
  <cp:lastModifiedBy>Armand Hessels</cp:lastModifiedBy>
  <cp:revision>159</cp:revision>
  <dcterms:created xsi:type="dcterms:W3CDTF">2016-05-10T20:41:34Z</dcterms:created>
  <dcterms:modified xsi:type="dcterms:W3CDTF">2016-08-21T16:39:01Z</dcterms:modified>
</cp:coreProperties>
</file>